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4102" r:id="rId1"/>
  </p:sldMasterIdLst>
  <p:notesMasterIdLst>
    <p:notesMasterId r:id="rId20"/>
  </p:notesMasterIdLst>
  <p:sldIdLst>
    <p:sldId id="256" r:id="rId2"/>
    <p:sldId id="270" r:id="rId3"/>
    <p:sldId id="268" r:id="rId4"/>
    <p:sldId id="322" r:id="rId5"/>
    <p:sldId id="278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  <p:sldId id="321" r:id="rId15"/>
    <p:sldId id="319" r:id="rId16"/>
    <p:sldId id="318" r:id="rId17"/>
    <p:sldId id="320" r:id="rId18"/>
    <p:sldId id="30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7273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641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291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2487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0299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7695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6747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Multi-agent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278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Multi-agent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7538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Multi-agent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5916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Multi-agent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1219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Multi-agent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306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Multi-agent system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14529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Multi-agent system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2825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Multi-agent system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14718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s-ES"/>
              <a:t>Multi-agent system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3187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Multi-agent system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6886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Multi-agent system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4367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Multi-agent 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8745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3" r:id="rId1"/>
    <p:sldLayoutId id="2147484104" r:id="rId2"/>
    <p:sldLayoutId id="2147484105" r:id="rId3"/>
    <p:sldLayoutId id="2147484106" r:id="rId4"/>
    <p:sldLayoutId id="2147484107" r:id="rId5"/>
    <p:sldLayoutId id="2147484108" r:id="rId6"/>
    <p:sldLayoutId id="2147484109" r:id="rId7"/>
    <p:sldLayoutId id="2147484110" r:id="rId8"/>
    <p:sldLayoutId id="2147484111" r:id="rId9"/>
    <p:sldLayoutId id="2147484112" r:id="rId10"/>
    <p:sldLayoutId id="2147484113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350520" y="1602267"/>
            <a:ext cx="11490959" cy="2120707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</a:pPr>
            <a:r>
              <a:rPr lang="en-US" sz="4800" dirty="0"/>
              <a:t>Final implementation of the practical exercise</a:t>
            </a:r>
            <a:endParaRPr lang="ca-ES" sz="4800" dirty="0"/>
          </a:p>
        </p:txBody>
      </p:sp>
      <p:pic>
        <p:nvPicPr>
          <p:cNvPr id="1026" name="Picture 2" descr="http://www.historia.urv.cat/media/upload/domain_285/gif/cache/urveditora29221102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0284" y="4642339"/>
            <a:ext cx="1384868" cy="1384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1181685" y="4826941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2000" b="1" dirty="0" err="1">
                <a:solidFill>
                  <a:srgbClr val="000000"/>
                </a:solidFill>
                <a:latin typeface="+mj-lt"/>
              </a:rPr>
              <a:t>Aleix</a:t>
            </a:r>
            <a:r>
              <a:rPr lang="pt-BR" sz="2000" b="1" dirty="0">
                <a:solidFill>
                  <a:srgbClr val="000000"/>
                </a:solidFill>
                <a:latin typeface="+mj-lt"/>
              </a:rPr>
              <a:t> Toda Mas		Álvaro Romero Diaz		</a:t>
            </a:r>
          </a:p>
          <a:p>
            <a:r>
              <a:rPr lang="pt-BR" sz="2000" b="1" dirty="0">
                <a:solidFill>
                  <a:srgbClr val="000000"/>
                </a:solidFill>
                <a:latin typeface="+mj-lt"/>
              </a:rPr>
              <a:t>Jordi Riu				Jorge Alexander	</a:t>
            </a:r>
          </a:p>
          <a:p>
            <a:r>
              <a:rPr lang="pt-BR" sz="2000" b="1" dirty="0" err="1">
                <a:solidFill>
                  <a:srgbClr val="000000"/>
                </a:solidFill>
                <a:latin typeface="+mj-lt"/>
              </a:rPr>
              <a:t>Josep</a:t>
            </a:r>
            <a:r>
              <a:rPr lang="pt-BR" sz="2000" b="1" dirty="0">
                <a:solidFill>
                  <a:srgbClr val="000000"/>
                </a:solidFill>
                <a:latin typeface="+mj-lt"/>
              </a:rPr>
              <a:t> </a:t>
            </a:r>
            <a:r>
              <a:rPr lang="pt-BR" sz="2000" b="1" dirty="0" err="1">
                <a:solidFill>
                  <a:srgbClr val="000000"/>
                </a:solidFill>
                <a:latin typeface="+mj-lt"/>
              </a:rPr>
              <a:t>Famadas</a:t>
            </a:r>
            <a:endParaRPr lang="es-ES" sz="2000" dirty="0">
              <a:latin typeface="+mj-lt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Marcador de pie de página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400" dirty="0" err="1"/>
              <a:t>Multi-agent</a:t>
            </a:r>
            <a:r>
              <a:rPr lang="es-ES" sz="1400" dirty="0"/>
              <a:t> </a:t>
            </a:r>
            <a:r>
              <a:rPr lang="es-ES" sz="1400" dirty="0" err="1"/>
              <a:t>system</a:t>
            </a:r>
            <a:endParaRPr lang="es-ES" sz="1400" dirty="0"/>
          </a:p>
        </p:txBody>
      </p:sp>
      <p:cxnSp>
        <p:nvCxnSpPr>
          <p:cNvPr id="9" name="Conector recto 8"/>
          <p:cNvCxnSpPr>
            <a:cxnSpLocks/>
          </p:cNvCxnSpPr>
          <p:nvPr/>
        </p:nvCxnSpPr>
        <p:spPr>
          <a:xfrm>
            <a:off x="853440" y="4031565"/>
            <a:ext cx="105454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 idx="4294967295"/>
          </p:nvPr>
        </p:nvSpPr>
        <p:spPr>
          <a:xfrm>
            <a:off x="1137443" y="1315037"/>
            <a:ext cx="9917113" cy="2662604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algn="ctr"/>
            <a:r>
              <a:rPr lang="en-US" sz="6600" dirty="0"/>
              <a:t>Metal field assignation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400" dirty="0" err="1"/>
              <a:t>Multi-agent</a:t>
            </a:r>
            <a:r>
              <a:rPr lang="es-ES" sz="1400" dirty="0"/>
              <a:t> </a:t>
            </a:r>
            <a:r>
              <a:rPr lang="es-ES" sz="1400" dirty="0" err="1"/>
              <a:t>system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3357967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453036" cy="1450757"/>
          </a:xfrm>
        </p:spPr>
        <p:txBody>
          <a:bodyPr/>
          <a:lstStyle/>
          <a:p>
            <a:r>
              <a:rPr lang="en-US" dirty="0"/>
              <a:t>Metal field assignation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s-ES" sz="1400"/>
              <a:t>Multi-agent system</a:t>
            </a:r>
            <a:endParaRPr lang="es-ES" sz="1400" dirty="0"/>
          </a:p>
        </p:txBody>
      </p:sp>
      <p:sp>
        <p:nvSpPr>
          <p:cNvPr id="98" name="Marcador de contenido 2">
            <a:extLst>
              <a:ext uri="{FF2B5EF4-FFF2-40B4-BE49-F238E27FC236}">
                <a16:creationId xmlns:a16="http://schemas.microsoft.com/office/drawing/2014/main" id="{40EE6D8C-DEE7-44CF-A500-0F77181D4B43}"/>
              </a:ext>
            </a:extLst>
          </p:cNvPr>
          <p:cNvSpPr txBox="1">
            <a:spLocks/>
          </p:cNvSpPr>
          <p:nvPr/>
        </p:nvSpPr>
        <p:spPr>
          <a:xfrm>
            <a:off x="207656" y="1938860"/>
            <a:ext cx="2913243" cy="29867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600" u="sng" dirty="0"/>
              <a:t>INDEX</a:t>
            </a:r>
          </a:p>
          <a:p>
            <a:r>
              <a:rPr lang="es-ES_tradnl" sz="1000" dirty="0"/>
              <a:t>	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Final </a:t>
            </a:r>
            <a:r>
              <a:rPr lang="es-ES_tradnl" sz="1600" dirty="0" err="1">
                <a:solidFill>
                  <a:schemeClr val="tx1"/>
                </a:solidFill>
              </a:rPr>
              <a:t>architecture</a:t>
            </a:r>
            <a:r>
              <a:rPr lang="es-ES_tradnl" sz="1600" dirty="0">
                <a:solidFill>
                  <a:schemeClr val="tx1"/>
                </a:solidFill>
              </a:rPr>
              <a:t> and </a:t>
            </a:r>
            <a:r>
              <a:rPr lang="es-ES_tradnl" sz="1600" dirty="0" err="1">
                <a:solidFill>
                  <a:schemeClr val="tx1"/>
                </a:solidFill>
              </a:rPr>
              <a:t>changes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New </a:t>
            </a:r>
            <a:r>
              <a:rPr lang="es-ES_tradnl" sz="1600" dirty="0" err="1">
                <a:solidFill>
                  <a:schemeClr val="tx1"/>
                </a:solidFill>
              </a:rPr>
              <a:t>turn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game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settings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Found metal fields to assign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Metal </a:t>
            </a:r>
            <a:r>
              <a:rPr lang="es-ES_tradnl" sz="1600" b="1" u="sng" dirty="0" err="1">
                <a:solidFill>
                  <a:schemeClr val="accent1">
                    <a:lumMod val="75000"/>
                  </a:schemeClr>
                </a:solidFill>
              </a:rPr>
              <a:t>field</a:t>
            </a: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 assignation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/>
              <a:t>New </a:t>
            </a:r>
            <a:r>
              <a:rPr lang="es-ES_tradnl" sz="1600" dirty="0" err="1"/>
              <a:t>turn</a:t>
            </a:r>
            <a:r>
              <a:rPr lang="es-ES_tradnl" sz="1600" dirty="0"/>
              <a:t> </a:t>
            </a:r>
            <a:r>
              <a:rPr lang="es-ES_tradnl" sz="1600" dirty="0" err="1"/>
              <a:t>desired</a:t>
            </a:r>
            <a:r>
              <a:rPr lang="es-ES_tradnl" sz="1600" dirty="0"/>
              <a:t> </a:t>
            </a:r>
            <a:r>
              <a:rPr lang="es-ES_tradnl" sz="1600" dirty="0" err="1"/>
              <a:t>actions</a:t>
            </a:r>
            <a:endParaRPr lang="es-ES_tradnl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Results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6F6A4459-5638-4030-85B3-6FAA071FA649}"/>
              </a:ext>
            </a:extLst>
          </p:cNvPr>
          <p:cNvSpPr txBox="1"/>
          <p:nvPr/>
        </p:nvSpPr>
        <p:spPr>
          <a:xfrm>
            <a:off x="755240" y="5155853"/>
            <a:ext cx="1547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= </a:t>
            </a:r>
            <a:r>
              <a:rPr lang="es-ES" dirty="0" err="1"/>
              <a:t>list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metals</a:t>
            </a:r>
          </a:p>
        </p:txBody>
      </p:sp>
      <p:cxnSp>
        <p:nvCxnSpPr>
          <p:cNvPr id="29" name="Conector recto de flecha 28">
            <a:extLst>
              <a:ext uri="{FF2B5EF4-FFF2-40B4-BE49-F238E27FC236}">
                <a16:creationId xmlns:a16="http://schemas.microsoft.com/office/drawing/2014/main" id="{98B7A056-1582-4F67-80A5-901FFF13E5A3}"/>
              </a:ext>
            </a:extLst>
          </p:cNvPr>
          <p:cNvCxnSpPr>
            <a:cxnSpLocks/>
          </p:cNvCxnSpPr>
          <p:nvPr/>
        </p:nvCxnSpPr>
        <p:spPr>
          <a:xfrm>
            <a:off x="314902" y="5684631"/>
            <a:ext cx="445984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ángulo 29">
            <a:extLst>
              <a:ext uri="{FF2B5EF4-FFF2-40B4-BE49-F238E27FC236}">
                <a16:creationId xmlns:a16="http://schemas.microsoft.com/office/drawing/2014/main" id="{58887539-EA6E-43D6-B784-2DCCEE3FAF21}"/>
              </a:ext>
            </a:extLst>
          </p:cNvPr>
          <p:cNvSpPr/>
          <p:nvPr/>
        </p:nvSpPr>
        <p:spPr>
          <a:xfrm>
            <a:off x="207656" y="5080512"/>
            <a:ext cx="2535646" cy="11630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6E8FCDA-9F7A-4D26-A74D-0A8C73103AE9}"/>
              </a:ext>
            </a:extLst>
          </p:cNvPr>
          <p:cNvSpPr txBox="1"/>
          <p:nvPr/>
        </p:nvSpPr>
        <p:spPr>
          <a:xfrm>
            <a:off x="745383" y="5500397"/>
            <a:ext cx="1711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= </a:t>
            </a:r>
            <a:r>
              <a:rPr lang="es-ES" dirty="0" err="1"/>
              <a:t>bids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diggers</a:t>
            </a:r>
            <a:endParaRPr lang="es-ES" dirty="0"/>
          </a:p>
        </p:txBody>
      </p: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871D5EF9-642A-4A3A-B73A-AA42656A7C16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299399" y="5340519"/>
            <a:ext cx="455841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B73C12A6-FC7D-45A8-BE5F-4A17FC70655D}"/>
              </a:ext>
            </a:extLst>
          </p:cNvPr>
          <p:cNvCxnSpPr>
            <a:cxnSpLocks/>
          </p:cNvCxnSpPr>
          <p:nvPr/>
        </p:nvCxnSpPr>
        <p:spPr>
          <a:xfrm>
            <a:off x="314902" y="6046407"/>
            <a:ext cx="445984" cy="0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uadroTexto 33">
            <a:extLst>
              <a:ext uri="{FF2B5EF4-FFF2-40B4-BE49-F238E27FC236}">
                <a16:creationId xmlns:a16="http://schemas.microsoft.com/office/drawing/2014/main" id="{047DD3A9-8E9D-4D43-9BDE-5CDED3FA9E8B}"/>
              </a:ext>
            </a:extLst>
          </p:cNvPr>
          <p:cNvSpPr txBox="1"/>
          <p:nvPr/>
        </p:nvSpPr>
        <p:spPr>
          <a:xfrm>
            <a:off x="745383" y="5862173"/>
            <a:ext cx="1997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= </a:t>
            </a:r>
            <a:r>
              <a:rPr lang="es-ES" dirty="0"/>
              <a:t>metal </a:t>
            </a:r>
            <a:r>
              <a:rPr lang="es-ES" dirty="0" err="1"/>
              <a:t>assignation</a:t>
            </a:r>
            <a:endParaRPr lang="es-ES" dirty="0"/>
          </a:p>
        </p:txBody>
      </p:sp>
      <p:sp>
        <p:nvSpPr>
          <p:cNvPr id="35" name="Rectángulo: esquinas redondeadas 34">
            <a:extLst>
              <a:ext uri="{FF2B5EF4-FFF2-40B4-BE49-F238E27FC236}">
                <a16:creationId xmlns:a16="http://schemas.microsoft.com/office/drawing/2014/main" id="{D9C263A8-A413-480B-B508-F5D26B73822A}"/>
              </a:ext>
            </a:extLst>
          </p:cNvPr>
          <p:cNvSpPr/>
          <p:nvPr/>
        </p:nvSpPr>
        <p:spPr>
          <a:xfrm>
            <a:off x="6979149" y="2129416"/>
            <a:ext cx="1331042" cy="9739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System Agent</a:t>
            </a:r>
          </a:p>
        </p:txBody>
      </p:sp>
      <p:sp>
        <p:nvSpPr>
          <p:cNvPr id="36" name="Rectángulo: esquinas redondeadas 35">
            <a:extLst>
              <a:ext uri="{FF2B5EF4-FFF2-40B4-BE49-F238E27FC236}">
                <a16:creationId xmlns:a16="http://schemas.microsoft.com/office/drawing/2014/main" id="{08E929FB-8139-404E-B54E-91A0C4715026}"/>
              </a:ext>
            </a:extLst>
          </p:cNvPr>
          <p:cNvSpPr/>
          <p:nvPr/>
        </p:nvSpPr>
        <p:spPr>
          <a:xfrm>
            <a:off x="6979149" y="3676593"/>
            <a:ext cx="1331043" cy="74896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Coordinator Agent</a:t>
            </a:r>
          </a:p>
        </p:txBody>
      </p:sp>
      <p:sp>
        <p:nvSpPr>
          <p:cNvPr id="37" name="Rectángulo: esquinas redondeadas 36">
            <a:extLst>
              <a:ext uri="{FF2B5EF4-FFF2-40B4-BE49-F238E27FC236}">
                <a16:creationId xmlns:a16="http://schemas.microsoft.com/office/drawing/2014/main" id="{7EA7A74C-1F8E-44AA-90E1-6CFDD6A58902}"/>
              </a:ext>
            </a:extLst>
          </p:cNvPr>
          <p:cNvSpPr/>
          <p:nvPr/>
        </p:nvSpPr>
        <p:spPr>
          <a:xfrm>
            <a:off x="5187566" y="3676593"/>
            <a:ext cx="1168567" cy="748965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Digger coord.</a:t>
            </a:r>
          </a:p>
        </p:txBody>
      </p:sp>
      <p:sp>
        <p:nvSpPr>
          <p:cNvPr id="38" name="Rectángulo: esquinas redondeadas 37">
            <a:extLst>
              <a:ext uri="{FF2B5EF4-FFF2-40B4-BE49-F238E27FC236}">
                <a16:creationId xmlns:a16="http://schemas.microsoft.com/office/drawing/2014/main" id="{8146052A-CD32-4CFD-AF64-FBC2DD1FCE94}"/>
              </a:ext>
            </a:extLst>
          </p:cNvPr>
          <p:cNvSpPr/>
          <p:nvPr/>
        </p:nvSpPr>
        <p:spPr>
          <a:xfrm>
            <a:off x="8933208" y="3676593"/>
            <a:ext cx="1349015" cy="748965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Prospector coord.</a:t>
            </a:r>
          </a:p>
        </p:txBody>
      </p:sp>
      <p:sp>
        <p:nvSpPr>
          <p:cNvPr id="39" name="Rectángulo: esquinas redondeadas 38">
            <a:extLst>
              <a:ext uri="{FF2B5EF4-FFF2-40B4-BE49-F238E27FC236}">
                <a16:creationId xmlns:a16="http://schemas.microsoft.com/office/drawing/2014/main" id="{0D329499-56FE-4F61-BF49-E40BA7F08B77}"/>
              </a:ext>
            </a:extLst>
          </p:cNvPr>
          <p:cNvSpPr/>
          <p:nvPr/>
        </p:nvSpPr>
        <p:spPr>
          <a:xfrm>
            <a:off x="5187565" y="4998797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40" name="Rectángulo: esquinas redondeadas 39">
            <a:extLst>
              <a:ext uri="{FF2B5EF4-FFF2-40B4-BE49-F238E27FC236}">
                <a16:creationId xmlns:a16="http://schemas.microsoft.com/office/drawing/2014/main" id="{F1C741F4-2076-4FC8-A56C-9540246C52BE}"/>
              </a:ext>
            </a:extLst>
          </p:cNvPr>
          <p:cNvSpPr/>
          <p:nvPr/>
        </p:nvSpPr>
        <p:spPr>
          <a:xfrm>
            <a:off x="8933207" y="4998797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Prospectors</a:t>
            </a:r>
          </a:p>
        </p:txBody>
      </p:sp>
      <p:cxnSp>
        <p:nvCxnSpPr>
          <p:cNvPr id="41" name="Conector recto de flecha 40">
            <a:extLst>
              <a:ext uri="{FF2B5EF4-FFF2-40B4-BE49-F238E27FC236}">
                <a16:creationId xmlns:a16="http://schemas.microsoft.com/office/drawing/2014/main" id="{D557C81B-8BA0-421C-BC69-3A3674FBD74E}"/>
              </a:ext>
            </a:extLst>
          </p:cNvPr>
          <p:cNvCxnSpPr>
            <a:cxnSpLocks/>
          </p:cNvCxnSpPr>
          <p:nvPr/>
        </p:nvCxnSpPr>
        <p:spPr>
          <a:xfrm flipV="1">
            <a:off x="5787426" y="4425558"/>
            <a:ext cx="1" cy="5732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uadroTexto 41">
            <a:extLst>
              <a:ext uri="{FF2B5EF4-FFF2-40B4-BE49-F238E27FC236}">
                <a16:creationId xmlns:a16="http://schemas.microsoft.com/office/drawing/2014/main" id="{888C2DF1-5083-402A-AE1F-BC0F88A9AC47}"/>
              </a:ext>
            </a:extLst>
          </p:cNvPr>
          <p:cNvSpPr txBox="1"/>
          <p:nvPr/>
        </p:nvSpPr>
        <p:spPr>
          <a:xfrm>
            <a:off x="5072952" y="444150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  <p:cxnSp>
        <p:nvCxnSpPr>
          <p:cNvPr id="43" name="Conector recto de flecha 42">
            <a:extLst>
              <a:ext uri="{FF2B5EF4-FFF2-40B4-BE49-F238E27FC236}">
                <a16:creationId xmlns:a16="http://schemas.microsoft.com/office/drawing/2014/main" id="{81D50ECF-178D-4F1E-9563-A6B225CEA6A0}"/>
              </a:ext>
            </a:extLst>
          </p:cNvPr>
          <p:cNvCxnSpPr>
            <a:cxnSpLocks/>
          </p:cNvCxnSpPr>
          <p:nvPr/>
        </p:nvCxnSpPr>
        <p:spPr>
          <a:xfrm>
            <a:off x="5337019" y="4429066"/>
            <a:ext cx="0" cy="569731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uadroTexto 43">
            <a:extLst>
              <a:ext uri="{FF2B5EF4-FFF2-40B4-BE49-F238E27FC236}">
                <a16:creationId xmlns:a16="http://schemas.microsoft.com/office/drawing/2014/main" id="{AF1ACAE4-3953-4949-BBAB-FD9DFCAE5BBB}"/>
              </a:ext>
            </a:extLst>
          </p:cNvPr>
          <p:cNvSpPr txBox="1"/>
          <p:nvPr/>
        </p:nvSpPr>
        <p:spPr>
          <a:xfrm>
            <a:off x="5529303" y="461086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FF9FAC6E-3579-4744-A575-55814ADAEA00}"/>
              </a:ext>
            </a:extLst>
          </p:cNvPr>
          <p:cNvSpPr txBox="1"/>
          <p:nvPr/>
        </p:nvSpPr>
        <p:spPr>
          <a:xfrm>
            <a:off x="6179705" y="4450749"/>
            <a:ext cx="20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3</a:t>
            </a:r>
          </a:p>
        </p:txBody>
      </p:sp>
      <p:cxnSp>
        <p:nvCxnSpPr>
          <p:cNvPr id="46" name="Conector recto de flecha 45">
            <a:extLst>
              <a:ext uri="{FF2B5EF4-FFF2-40B4-BE49-F238E27FC236}">
                <a16:creationId xmlns:a16="http://schemas.microsoft.com/office/drawing/2014/main" id="{238F88DF-AB00-46E0-BA2C-3D76AE20D2DD}"/>
              </a:ext>
            </a:extLst>
          </p:cNvPr>
          <p:cNvCxnSpPr>
            <a:cxnSpLocks/>
          </p:cNvCxnSpPr>
          <p:nvPr/>
        </p:nvCxnSpPr>
        <p:spPr>
          <a:xfrm>
            <a:off x="6190334" y="4450749"/>
            <a:ext cx="0" cy="569731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ángulo: esquinas redondeadas 46">
            <a:extLst>
              <a:ext uri="{FF2B5EF4-FFF2-40B4-BE49-F238E27FC236}">
                <a16:creationId xmlns:a16="http://schemas.microsoft.com/office/drawing/2014/main" id="{F8BB07DC-9B01-491D-817C-808851F21EFF}"/>
              </a:ext>
            </a:extLst>
          </p:cNvPr>
          <p:cNvSpPr/>
          <p:nvPr/>
        </p:nvSpPr>
        <p:spPr>
          <a:xfrm>
            <a:off x="5246705" y="5045671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48" name="Rectángulo: esquinas redondeadas 47">
            <a:extLst>
              <a:ext uri="{FF2B5EF4-FFF2-40B4-BE49-F238E27FC236}">
                <a16:creationId xmlns:a16="http://schemas.microsoft.com/office/drawing/2014/main" id="{262A023A-AAB7-4C04-95CD-7E41ECF88C14}"/>
              </a:ext>
            </a:extLst>
          </p:cNvPr>
          <p:cNvSpPr/>
          <p:nvPr/>
        </p:nvSpPr>
        <p:spPr>
          <a:xfrm>
            <a:off x="5296187" y="5079953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49" name="Rectángulo: esquinas redondeadas 48">
            <a:extLst>
              <a:ext uri="{FF2B5EF4-FFF2-40B4-BE49-F238E27FC236}">
                <a16:creationId xmlns:a16="http://schemas.microsoft.com/office/drawing/2014/main" id="{D59028F8-0A05-44C0-BCC8-CC1CF39C8947}"/>
              </a:ext>
            </a:extLst>
          </p:cNvPr>
          <p:cNvSpPr/>
          <p:nvPr/>
        </p:nvSpPr>
        <p:spPr>
          <a:xfrm>
            <a:off x="9002571" y="5045671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Prospectors</a:t>
            </a:r>
          </a:p>
        </p:txBody>
      </p:sp>
      <p:sp>
        <p:nvSpPr>
          <p:cNvPr id="50" name="Rectángulo: esquinas redondeadas 49">
            <a:extLst>
              <a:ext uri="{FF2B5EF4-FFF2-40B4-BE49-F238E27FC236}">
                <a16:creationId xmlns:a16="http://schemas.microsoft.com/office/drawing/2014/main" id="{5467C437-2705-4B07-887C-0EB8DB476170}"/>
              </a:ext>
            </a:extLst>
          </p:cNvPr>
          <p:cNvSpPr/>
          <p:nvPr/>
        </p:nvSpPr>
        <p:spPr>
          <a:xfrm>
            <a:off x="9086401" y="5079953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</a:t>
            </a:r>
          </a:p>
        </p:txBody>
      </p:sp>
    </p:spTree>
    <p:extLst>
      <p:ext uri="{BB962C8B-B14F-4D97-AF65-F5344CB8AC3E}">
        <p14:creationId xmlns:p14="http://schemas.microsoft.com/office/powerpoint/2010/main" val="130372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 idx="4294967295"/>
          </p:nvPr>
        </p:nvSpPr>
        <p:spPr>
          <a:xfrm>
            <a:off x="1137443" y="1315037"/>
            <a:ext cx="9917113" cy="2662604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algn="ctr"/>
            <a:r>
              <a:rPr lang="en-US" sz="6600" dirty="0"/>
              <a:t>New turn desired actions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400" dirty="0" err="1"/>
              <a:t>Multi-agent</a:t>
            </a:r>
            <a:r>
              <a:rPr lang="es-ES" sz="1400" dirty="0"/>
              <a:t> </a:t>
            </a:r>
            <a:r>
              <a:rPr lang="es-ES" sz="1400" dirty="0" err="1"/>
              <a:t>system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500651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453036" cy="1450757"/>
          </a:xfrm>
        </p:spPr>
        <p:txBody>
          <a:bodyPr/>
          <a:lstStyle/>
          <a:p>
            <a:r>
              <a:rPr lang="en-US" dirty="0"/>
              <a:t>New turn desired actions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s-ES" sz="1400"/>
              <a:t>Multi-agent system</a:t>
            </a:r>
            <a:endParaRPr lang="es-ES" sz="1400" dirty="0"/>
          </a:p>
        </p:txBody>
      </p:sp>
      <p:sp>
        <p:nvSpPr>
          <p:cNvPr id="98" name="Marcador de contenido 2">
            <a:extLst>
              <a:ext uri="{FF2B5EF4-FFF2-40B4-BE49-F238E27FC236}">
                <a16:creationId xmlns:a16="http://schemas.microsoft.com/office/drawing/2014/main" id="{40EE6D8C-DEE7-44CF-A500-0F77181D4B43}"/>
              </a:ext>
            </a:extLst>
          </p:cNvPr>
          <p:cNvSpPr txBox="1">
            <a:spLocks/>
          </p:cNvSpPr>
          <p:nvPr/>
        </p:nvSpPr>
        <p:spPr>
          <a:xfrm>
            <a:off x="207656" y="1938860"/>
            <a:ext cx="2913243" cy="29867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600" u="sng" dirty="0"/>
              <a:t>INDEX</a:t>
            </a:r>
          </a:p>
          <a:p>
            <a:r>
              <a:rPr lang="es-ES_tradnl" sz="1000" dirty="0"/>
              <a:t>	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Final </a:t>
            </a:r>
            <a:r>
              <a:rPr lang="es-ES_tradnl" sz="1600" dirty="0" err="1">
                <a:solidFill>
                  <a:schemeClr val="tx1"/>
                </a:solidFill>
              </a:rPr>
              <a:t>architecture</a:t>
            </a:r>
            <a:r>
              <a:rPr lang="es-ES_tradnl" sz="1600" dirty="0">
                <a:solidFill>
                  <a:schemeClr val="tx1"/>
                </a:solidFill>
              </a:rPr>
              <a:t> and </a:t>
            </a:r>
            <a:r>
              <a:rPr lang="es-ES_tradnl" sz="1600" dirty="0" err="1">
                <a:solidFill>
                  <a:schemeClr val="tx1"/>
                </a:solidFill>
              </a:rPr>
              <a:t>changes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New </a:t>
            </a:r>
            <a:r>
              <a:rPr lang="es-ES_tradnl" sz="1600" dirty="0" err="1">
                <a:solidFill>
                  <a:schemeClr val="tx1"/>
                </a:solidFill>
              </a:rPr>
              <a:t>turn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game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settings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Found metal fields to assign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Metal </a:t>
            </a:r>
            <a:r>
              <a:rPr lang="es-ES_tradnl" sz="1600" dirty="0" err="1">
                <a:solidFill>
                  <a:schemeClr val="tx1"/>
                </a:solidFill>
              </a:rPr>
              <a:t>field</a:t>
            </a:r>
            <a:r>
              <a:rPr lang="es-ES_tradnl" sz="1600" dirty="0">
                <a:solidFill>
                  <a:schemeClr val="tx1"/>
                </a:solidFill>
              </a:rPr>
              <a:t> assignation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New </a:t>
            </a:r>
            <a:r>
              <a:rPr lang="es-ES_tradnl" sz="1600" b="1" u="sng" dirty="0" err="1">
                <a:solidFill>
                  <a:schemeClr val="accent1">
                    <a:lumMod val="75000"/>
                  </a:schemeClr>
                </a:solidFill>
              </a:rPr>
              <a:t>turn</a:t>
            </a: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s-ES_tradnl" sz="1600" b="1" u="sng" dirty="0" err="1">
                <a:solidFill>
                  <a:schemeClr val="accent1">
                    <a:lumMod val="75000"/>
                  </a:schemeClr>
                </a:solidFill>
              </a:rPr>
              <a:t>desired</a:t>
            </a: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s-ES_tradnl" sz="1600" b="1" u="sng" dirty="0" err="1">
                <a:solidFill>
                  <a:schemeClr val="accent1">
                    <a:lumMod val="75000"/>
                  </a:schemeClr>
                </a:solidFill>
              </a:rPr>
              <a:t>actions</a:t>
            </a:r>
            <a:endParaRPr lang="es-ES_tradnl" sz="1600" b="1" u="sng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Results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9FC4E736-15E4-4629-A625-0C29EDEF71F0}"/>
              </a:ext>
            </a:extLst>
          </p:cNvPr>
          <p:cNvSpPr txBox="1"/>
          <p:nvPr/>
        </p:nvSpPr>
        <p:spPr>
          <a:xfrm>
            <a:off x="755240" y="5056474"/>
            <a:ext cx="2280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= </a:t>
            </a:r>
            <a:r>
              <a:rPr lang="es-ES" dirty="0" err="1"/>
              <a:t>movement</a:t>
            </a:r>
            <a:r>
              <a:rPr lang="es-ES" dirty="0"/>
              <a:t> </a:t>
            </a:r>
            <a:r>
              <a:rPr lang="es-ES" dirty="0" err="1"/>
              <a:t>intention</a:t>
            </a:r>
            <a:endParaRPr lang="es-ES" dirty="0"/>
          </a:p>
        </p:txBody>
      </p: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386B420B-96C8-4D6C-B956-8EAC7EFF4354}"/>
              </a:ext>
            </a:extLst>
          </p:cNvPr>
          <p:cNvCxnSpPr>
            <a:cxnSpLocks/>
          </p:cNvCxnSpPr>
          <p:nvPr/>
        </p:nvCxnSpPr>
        <p:spPr>
          <a:xfrm>
            <a:off x="309256" y="5241140"/>
            <a:ext cx="445984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ángulo 52">
            <a:extLst>
              <a:ext uri="{FF2B5EF4-FFF2-40B4-BE49-F238E27FC236}">
                <a16:creationId xmlns:a16="http://schemas.microsoft.com/office/drawing/2014/main" id="{0B78D9CB-9D99-4BDB-A75B-5D20F15FB4E3}"/>
              </a:ext>
            </a:extLst>
          </p:cNvPr>
          <p:cNvSpPr/>
          <p:nvPr/>
        </p:nvSpPr>
        <p:spPr>
          <a:xfrm>
            <a:off x="207656" y="5056473"/>
            <a:ext cx="3184843" cy="12010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54" name="Conector recto de flecha 53">
            <a:extLst>
              <a:ext uri="{FF2B5EF4-FFF2-40B4-BE49-F238E27FC236}">
                <a16:creationId xmlns:a16="http://schemas.microsoft.com/office/drawing/2014/main" id="{A0B4E2B5-792C-4FD8-9B72-8DEFAE3C20E0}"/>
              </a:ext>
            </a:extLst>
          </p:cNvPr>
          <p:cNvCxnSpPr>
            <a:cxnSpLocks/>
          </p:cNvCxnSpPr>
          <p:nvPr/>
        </p:nvCxnSpPr>
        <p:spPr>
          <a:xfrm>
            <a:off x="309256" y="5585684"/>
            <a:ext cx="445984" cy="0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uadroTexto 54">
            <a:extLst>
              <a:ext uri="{FF2B5EF4-FFF2-40B4-BE49-F238E27FC236}">
                <a16:creationId xmlns:a16="http://schemas.microsoft.com/office/drawing/2014/main" id="{002C5349-5845-439F-AD0C-F81C64E74D1E}"/>
              </a:ext>
            </a:extLst>
          </p:cNvPr>
          <p:cNvSpPr txBox="1"/>
          <p:nvPr/>
        </p:nvSpPr>
        <p:spPr>
          <a:xfrm>
            <a:off x="755239" y="5401018"/>
            <a:ext cx="1940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=</a:t>
            </a:r>
            <a:r>
              <a:rPr lang="es-ES" dirty="0"/>
              <a:t> </a:t>
            </a:r>
            <a:r>
              <a:rPr lang="es-ES" dirty="0" err="1"/>
              <a:t>digging</a:t>
            </a:r>
            <a:r>
              <a:rPr lang="es-ES" dirty="0"/>
              <a:t> </a:t>
            </a:r>
            <a:r>
              <a:rPr lang="es-ES" dirty="0" err="1"/>
              <a:t>intention</a:t>
            </a:r>
            <a:endParaRPr lang="es-ES" dirty="0"/>
          </a:p>
        </p:txBody>
      </p:sp>
      <p:cxnSp>
        <p:nvCxnSpPr>
          <p:cNvPr id="56" name="Conector recto de flecha 55">
            <a:extLst>
              <a:ext uri="{FF2B5EF4-FFF2-40B4-BE49-F238E27FC236}">
                <a16:creationId xmlns:a16="http://schemas.microsoft.com/office/drawing/2014/main" id="{AF50EC8C-D301-4607-8CFE-CD75BEFE2733}"/>
              </a:ext>
            </a:extLst>
          </p:cNvPr>
          <p:cNvCxnSpPr>
            <a:cxnSpLocks/>
          </p:cNvCxnSpPr>
          <p:nvPr/>
        </p:nvCxnSpPr>
        <p:spPr>
          <a:xfrm>
            <a:off x="309256" y="5955015"/>
            <a:ext cx="445984" cy="0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uadroTexto 56">
            <a:extLst>
              <a:ext uri="{FF2B5EF4-FFF2-40B4-BE49-F238E27FC236}">
                <a16:creationId xmlns:a16="http://schemas.microsoft.com/office/drawing/2014/main" id="{FAC48A18-0390-4D10-95C2-44C7807F9599}"/>
              </a:ext>
            </a:extLst>
          </p:cNvPr>
          <p:cNvSpPr txBox="1"/>
          <p:nvPr/>
        </p:nvSpPr>
        <p:spPr>
          <a:xfrm>
            <a:off x="755239" y="5770349"/>
            <a:ext cx="2637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=</a:t>
            </a:r>
            <a:r>
              <a:rPr lang="es-ES" dirty="0"/>
              <a:t> </a:t>
            </a:r>
            <a:r>
              <a:rPr lang="es-ES" dirty="0" err="1"/>
              <a:t>manufacturing</a:t>
            </a:r>
            <a:r>
              <a:rPr lang="es-ES" dirty="0"/>
              <a:t> </a:t>
            </a:r>
            <a:r>
              <a:rPr lang="es-ES" dirty="0" err="1"/>
              <a:t>intention</a:t>
            </a:r>
            <a:endParaRPr lang="es-ES" dirty="0"/>
          </a:p>
        </p:txBody>
      </p:sp>
      <p:sp>
        <p:nvSpPr>
          <p:cNvPr id="58" name="Rectángulo: esquinas redondeadas 57">
            <a:extLst>
              <a:ext uri="{FF2B5EF4-FFF2-40B4-BE49-F238E27FC236}">
                <a16:creationId xmlns:a16="http://schemas.microsoft.com/office/drawing/2014/main" id="{2032D4F2-4092-4280-B21B-097624BF6E3A}"/>
              </a:ext>
            </a:extLst>
          </p:cNvPr>
          <p:cNvSpPr/>
          <p:nvPr/>
        </p:nvSpPr>
        <p:spPr>
          <a:xfrm>
            <a:off x="6850812" y="2070847"/>
            <a:ext cx="1331042" cy="9739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System Agent</a:t>
            </a:r>
          </a:p>
        </p:txBody>
      </p:sp>
      <p:sp>
        <p:nvSpPr>
          <p:cNvPr id="59" name="Rectángulo: esquinas redondeadas 58">
            <a:extLst>
              <a:ext uri="{FF2B5EF4-FFF2-40B4-BE49-F238E27FC236}">
                <a16:creationId xmlns:a16="http://schemas.microsoft.com/office/drawing/2014/main" id="{C7808CE6-CC5F-462E-9598-233BF6C68BA2}"/>
              </a:ext>
            </a:extLst>
          </p:cNvPr>
          <p:cNvSpPr/>
          <p:nvPr/>
        </p:nvSpPr>
        <p:spPr>
          <a:xfrm>
            <a:off x="6850812" y="3618024"/>
            <a:ext cx="1331043" cy="74896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Coordinator Agent</a:t>
            </a:r>
          </a:p>
        </p:txBody>
      </p:sp>
      <p:sp>
        <p:nvSpPr>
          <p:cNvPr id="60" name="Rectángulo: esquinas redondeadas 59">
            <a:extLst>
              <a:ext uri="{FF2B5EF4-FFF2-40B4-BE49-F238E27FC236}">
                <a16:creationId xmlns:a16="http://schemas.microsoft.com/office/drawing/2014/main" id="{3E771D78-0F2E-4683-B3EA-24C28DABF652}"/>
              </a:ext>
            </a:extLst>
          </p:cNvPr>
          <p:cNvSpPr/>
          <p:nvPr/>
        </p:nvSpPr>
        <p:spPr>
          <a:xfrm>
            <a:off x="5059229" y="3618024"/>
            <a:ext cx="1168567" cy="748965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Digger coord.</a:t>
            </a:r>
          </a:p>
        </p:txBody>
      </p:sp>
      <p:sp>
        <p:nvSpPr>
          <p:cNvPr id="61" name="Rectángulo: esquinas redondeadas 60">
            <a:extLst>
              <a:ext uri="{FF2B5EF4-FFF2-40B4-BE49-F238E27FC236}">
                <a16:creationId xmlns:a16="http://schemas.microsoft.com/office/drawing/2014/main" id="{7219C7FB-471D-4153-8608-0802603EA3C7}"/>
              </a:ext>
            </a:extLst>
          </p:cNvPr>
          <p:cNvSpPr/>
          <p:nvPr/>
        </p:nvSpPr>
        <p:spPr>
          <a:xfrm>
            <a:off x="8804871" y="3618024"/>
            <a:ext cx="1349015" cy="748965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Prospector coord.</a:t>
            </a:r>
          </a:p>
        </p:txBody>
      </p: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6A7F020D-9699-4B5B-B769-73F760FFDF76}"/>
              </a:ext>
            </a:extLst>
          </p:cNvPr>
          <p:cNvCxnSpPr>
            <a:cxnSpLocks/>
            <a:endCxn id="61" idx="2"/>
          </p:cNvCxnSpPr>
          <p:nvPr/>
        </p:nvCxnSpPr>
        <p:spPr>
          <a:xfrm flipV="1">
            <a:off x="9479378" y="4366989"/>
            <a:ext cx="1" cy="5732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uadroTexto 62">
            <a:extLst>
              <a:ext uri="{FF2B5EF4-FFF2-40B4-BE49-F238E27FC236}">
                <a16:creationId xmlns:a16="http://schemas.microsoft.com/office/drawing/2014/main" id="{9729D316-F426-4051-966B-FE426F71EB8F}"/>
              </a:ext>
            </a:extLst>
          </p:cNvPr>
          <p:cNvSpPr txBox="1"/>
          <p:nvPr/>
        </p:nvSpPr>
        <p:spPr>
          <a:xfrm>
            <a:off x="9514946" y="44689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  <p:cxnSp>
        <p:nvCxnSpPr>
          <p:cNvPr id="64" name="Conector recto de flecha 63">
            <a:extLst>
              <a:ext uri="{FF2B5EF4-FFF2-40B4-BE49-F238E27FC236}">
                <a16:creationId xmlns:a16="http://schemas.microsoft.com/office/drawing/2014/main" id="{E398E1F8-7D77-4470-A64E-951E523407B3}"/>
              </a:ext>
            </a:extLst>
          </p:cNvPr>
          <p:cNvCxnSpPr>
            <a:cxnSpLocks/>
            <a:stCxn id="61" idx="1"/>
            <a:endCxn id="59" idx="3"/>
          </p:cNvCxnSpPr>
          <p:nvPr/>
        </p:nvCxnSpPr>
        <p:spPr>
          <a:xfrm flipH="1">
            <a:off x="8181855" y="3992507"/>
            <a:ext cx="623016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de flecha 64">
            <a:extLst>
              <a:ext uri="{FF2B5EF4-FFF2-40B4-BE49-F238E27FC236}">
                <a16:creationId xmlns:a16="http://schemas.microsoft.com/office/drawing/2014/main" id="{B6C33DE0-9E1E-4118-9AE8-C19129B63FBC}"/>
              </a:ext>
            </a:extLst>
          </p:cNvPr>
          <p:cNvCxnSpPr>
            <a:cxnSpLocks/>
          </p:cNvCxnSpPr>
          <p:nvPr/>
        </p:nvCxnSpPr>
        <p:spPr>
          <a:xfrm flipH="1" flipV="1">
            <a:off x="8040885" y="3044787"/>
            <a:ext cx="1" cy="573237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rupo 65">
            <a:extLst>
              <a:ext uri="{FF2B5EF4-FFF2-40B4-BE49-F238E27FC236}">
                <a16:creationId xmlns:a16="http://schemas.microsoft.com/office/drawing/2014/main" id="{19E49BD5-8B3C-41B7-ACD4-52C83A61BE0F}"/>
              </a:ext>
            </a:extLst>
          </p:cNvPr>
          <p:cNvGrpSpPr/>
          <p:nvPr/>
        </p:nvGrpSpPr>
        <p:grpSpPr>
          <a:xfrm>
            <a:off x="5435148" y="4366988"/>
            <a:ext cx="456274" cy="573239"/>
            <a:chOff x="1424622" y="5907004"/>
            <a:chExt cx="456274" cy="573239"/>
          </a:xfrm>
        </p:grpSpPr>
        <p:cxnSp>
          <p:nvCxnSpPr>
            <p:cNvPr id="67" name="Conector recto de flecha 66">
              <a:extLst>
                <a:ext uri="{FF2B5EF4-FFF2-40B4-BE49-F238E27FC236}">
                  <a16:creationId xmlns:a16="http://schemas.microsoft.com/office/drawing/2014/main" id="{244C81A0-1A52-49D9-BC74-C69AF6444793}"/>
                </a:ext>
              </a:extLst>
            </p:cNvPr>
            <p:cNvCxnSpPr/>
            <p:nvPr/>
          </p:nvCxnSpPr>
          <p:spPr>
            <a:xfrm flipV="1">
              <a:off x="1653305" y="5907004"/>
              <a:ext cx="1" cy="573239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>
              <a:extLst>
                <a:ext uri="{FF2B5EF4-FFF2-40B4-BE49-F238E27FC236}">
                  <a16:creationId xmlns:a16="http://schemas.microsoft.com/office/drawing/2014/main" id="{BE637BD7-0D17-4C0A-BDC1-372E55B00D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0896" y="5907004"/>
              <a:ext cx="0" cy="573239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>
              <a:extLst>
                <a:ext uri="{FF2B5EF4-FFF2-40B4-BE49-F238E27FC236}">
                  <a16:creationId xmlns:a16="http://schemas.microsoft.com/office/drawing/2014/main" id="{B7AE9422-E74F-4C7A-8CED-7CA26137DD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4622" y="5907004"/>
              <a:ext cx="0" cy="573239"/>
            </a:xfrm>
            <a:prstGeom prst="straightConnector1">
              <a:avLst/>
            </a:prstGeom>
            <a:ln w="57150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upo 69">
            <a:extLst>
              <a:ext uri="{FF2B5EF4-FFF2-40B4-BE49-F238E27FC236}">
                <a16:creationId xmlns:a16="http://schemas.microsoft.com/office/drawing/2014/main" id="{60AF8283-DA81-4A10-90BE-216750CAEE48}"/>
              </a:ext>
            </a:extLst>
          </p:cNvPr>
          <p:cNvGrpSpPr/>
          <p:nvPr/>
        </p:nvGrpSpPr>
        <p:grpSpPr>
          <a:xfrm rot="5400000">
            <a:off x="6328776" y="3709149"/>
            <a:ext cx="456274" cy="587798"/>
            <a:chOff x="1424622" y="5907004"/>
            <a:chExt cx="456274" cy="573239"/>
          </a:xfrm>
        </p:grpSpPr>
        <p:cxnSp>
          <p:nvCxnSpPr>
            <p:cNvPr id="71" name="Conector recto de flecha 70">
              <a:extLst>
                <a:ext uri="{FF2B5EF4-FFF2-40B4-BE49-F238E27FC236}">
                  <a16:creationId xmlns:a16="http://schemas.microsoft.com/office/drawing/2014/main" id="{AA61D78D-CAD0-45DD-BD8A-1FBC243F14BF}"/>
                </a:ext>
              </a:extLst>
            </p:cNvPr>
            <p:cNvCxnSpPr/>
            <p:nvPr/>
          </p:nvCxnSpPr>
          <p:spPr>
            <a:xfrm flipV="1">
              <a:off x="1653305" y="5907004"/>
              <a:ext cx="1" cy="573239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ector recto de flecha 71">
              <a:extLst>
                <a:ext uri="{FF2B5EF4-FFF2-40B4-BE49-F238E27FC236}">
                  <a16:creationId xmlns:a16="http://schemas.microsoft.com/office/drawing/2014/main" id="{207A0283-D5AD-4E2B-A517-908288FE3D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0896" y="5907004"/>
              <a:ext cx="0" cy="573239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ector recto de flecha 72">
              <a:extLst>
                <a:ext uri="{FF2B5EF4-FFF2-40B4-BE49-F238E27FC236}">
                  <a16:creationId xmlns:a16="http://schemas.microsoft.com/office/drawing/2014/main" id="{0AC0F9E9-380F-4E51-8377-3C4ADFD857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4622" y="5907004"/>
              <a:ext cx="0" cy="573239"/>
            </a:xfrm>
            <a:prstGeom prst="straightConnector1">
              <a:avLst/>
            </a:prstGeom>
            <a:ln w="57150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upo 73">
            <a:extLst>
              <a:ext uri="{FF2B5EF4-FFF2-40B4-BE49-F238E27FC236}">
                <a16:creationId xmlns:a16="http://schemas.microsoft.com/office/drawing/2014/main" id="{205AF143-D03D-40D4-8A0A-EB80E1058A08}"/>
              </a:ext>
            </a:extLst>
          </p:cNvPr>
          <p:cNvGrpSpPr/>
          <p:nvPr/>
        </p:nvGrpSpPr>
        <p:grpSpPr>
          <a:xfrm>
            <a:off x="7082019" y="3030226"/>
            <a:ext cx="456274" cy="587798"/>
            <a:chOff x="1424622" y="5907004"/>
            <a:chExt cx="456274" cy="573239"/>
          </a:xfrm>
        </p:grpSpPr>
        <p:cxnSp>
          <p:nvCxnSpPr>
            <p:cNvPr id="75" name="Conector recto de flecha 74">
              <a:extLst>
                <a:ext uri="{FF2B5EF4-FFF2-40B4-BE49-F238E27FC236}">
                  <a16:creationId xmlns:a16="http://schemas.microsoft.com/office/drawing/2014/main" id="{BDC2E5EB-174F-4B9C-9558-DA49BA6F0944}"/>
                </a:ext>
              </a:extLst>
            </p:cNvPr>
            <p:cNvCxnSpPr/>
            <p:nvPr/>
          </p:nvCxnSpPr>
          <p:spPr>
            <a:xfrm flipV="1">
              <a:off x="1653305" y="5907004"/>
              <a:ext cx="1" cy="573239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ector recto de flecha 75">
              <a:extLst>
                <a:ext uri="{FF2B5EF4-FFF2-40B4-BE49-F238E27FC236}">
                  <a16:creationId xmlns:a16="http://schemas.microsoft.com/office/drawing/2014/main" id="{069E69FE-7031-49DB-8F18-67FAF075C0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0896" y="5907004"/>
              <a:ext cx="0" cy="573239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ector recto de flecha 76">
              <a:extLst>
                <a:ext uri="{FF2B5EF4-FFF2-40B4-BE49-F238E27FC236}">
                  <a16:creationId xmlns:a16="http://schemas.microsoft.com/office/drawing/2014/main" id="{514630E6-8DA3-49D8-9398-641D4F2A7B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24622" y="5907004"/>
              <a:ext cx="0" cy="573239"/>
            </a:xfrm>
            <a:prstGeom prst="straightConnector1">
              <a:avLst/>
            </a:prstGeom>
            <a:ln w="57150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CuadroTexto 77">
            <a:extLst>
              <a:ext uri="{FF2B5EF4-FFF2-40B4-BE49-F238E27FC236}">
                <a16:creationId xmlns:a16="http://schemas.microsoft.com/office/drawing/2014/main" id="{332278FA-0DC2-4D3D-AD77-FEE3CA5B3724}"/>
              </a:ext>
            </a:extLst>
          </p:cNvPr>
          <p:cNvSpPr txBox="1"/>
          <p:nvPr/>
        </p:nvSpPr>
        <p:spPr>
          <a:xfrm>
            <a:off x="5864266" y="44689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  <p:sp>
        <p:nvSpPr>
          <p:cNvPr id="79" name="CuadroTexto 78">
            <a:extLst>
              <a:ext uri="{FF2B5EF4-FFF2-40B4-BE49-F238E27FC236}">
                <a16:creationId xmlns:a16="http://schemas.microsoft.com/office/drawing/2014/main" id="{25958A92-8721-48B5-B819-F4560BD963AD}"/>
              </a:ext>
            </a:extLst>
          </p:cNvPr>
          <p:cNvSpPr txBox="1"/>
          <p:nvPr/>
        </p:nvSpPr>
        <p:spPr>
          <a:xfrm>
            <a:off x="6323963" y="336156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</a:t>
            </a:r>
          </a:p>
        </p:txBody>
      </p:sp>
      <p:sp>
        <p:nvSpPr>
          <p:cNvPr id="80" name="CuadroTexto 79">
            <a:extLst>
              <a:ext uri="{FF2B5EF4-FFF2-40B4-BE49-F238E27FC236}">
                <a16:creationId xmlns:a16="http://schemas.microsoft.com/office/drawing/2014/main" id="{7A5DED54-4341-4FA6-8679-42A2C2E082DC}"/>
              </a:ext>
            </a:extLst>
          </p:cNvPr>
          <p:cNvSpPr txBox="1"/>
          <p:nvPr/>
        </p:nvSpPr>
        <p:spPr>
          <a:xfrm>
            <a:off x="6808111" y="3204664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81" name="CuadroTexto 80">
            <a:extLst>
              <a:ext uri="{FF2B5EF4-FFF2-40B4-BE49-F238E27FC236}">
                <a16:creationId xmlns:a16="http://schemas.microsoft.com/office/drawing/2014/main" id="{FEFCD204-858D-46DD-B1F4-AB0954403E8C}"/>
              </a:ext>
            </a:extLst>
          </p:cNvPr>
          <p:cNvSpPr txBox="1"/>
          <p:nvPr/>
        </p:nvSpPr>
        <p:spPr>
          <a:xfrm>
            <a:off x="8068424" y="3186486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82" name="CuadroTexto 81">
            <a:extLst>
              <a:ext uri="{FF2B5EF4-FFF2-40B4-BE49-F238E27FC236}">
                <a16:creationId xmlns:a16="http://schemas.microsoft.com/office/drawing/2014/main" id="{DC02B4D6-8A2C-4857-A0A9-30F5B674E46C}"/>
              </a:ext>
            </a:extLst>
          </p:cNvPr>
          <p:cNvSpPr txBox="1"/>
          <p:nvPr/>
        </p:nvSpPr>
        <p:spPr>
          <a:xfrm>
            <a:off x="8410378" y="399250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</a:t>
            </a:r>
          </a:p>
        </p:txBody>
      </p:sp>
      <p:sp>
        <p:nvSpPr>
          <p:cNvPr id="83" name="Rectángulo: esquinas redondeadas 82">
            <a:extLst>
              <a:ext uri="{FF2B5EF4-FFF2-40B4-BE49-F238E27FC236}">
                <a16:creationId xmlns:a16="http://schemas.microsoft.com/office/drawing/2014/main" id="{3BB364C6-7DED-4CB0-A70D-1DE6E044B1B3}"/>
              </a:ext>
            </a:extLst>
          </p:cNvPr>
          <p:cNvSpPr/>
          <p:nvPr/>
        </p:nvSpPr>
        <p:spPr>
          <a:xfrm>
            <a:off x="5059228" y="4940228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84" name="Rectángulo: esquinas redondeadas 83">
            <a:extLst>
              <a:ext uri="{FF2B5EF4-FFF2-40B4-BE49-F238E27FC236}">
                <a16:creationId xmlns:a16="http://schemas.microsoft.com/office/drawing/2014/main" id="{540F73EC-B7BE-4581-8C99-EEB9043DF4BE}"/>
              </a:ext>
            </a:extLst>
          </p:cNvPr>
          <p:cNvSpPr/>
          <p:nvPr/>
        </p:nvSpPr>
        <p:spPr>
          <a:xfrm>
            <a:off x="5118368" y="4987102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85" name="Rectángulo: esquinas redondeadas 84">
            <a:extLst>
              <a:ext uri="{FF2B5EF4-FFF2-40B4-BE49-F238E27FC236}">
                <a16:creationId xmlns:a16="http://schemas.microsoft.com/office/drawing/2014/main" id="{5B120B5E-40FF-46B2-B77E-7133D247D87B}"/>
              </a:ext>
            </a:extLst>
          </p:cNvPr>
          <p:cNvSpPr/>
          <p:nvPr/>
        </p:nvSpPr>
        <p:spPr>
          <a:xfrm>
            <a:off x="5167850" y="5021384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86" name="Rectángulo: esquinas redondeadas 85">
            <a:extLst>
              <a:ext uri="{FF2B5EF4-FFF2-40B4-BE49-F238E27FC236}">
                <a16:creationId xmlns:a16="http://schemas.microsoft.com/office/drawing/2014/main" id="{ACC75B74-264F-441F-9A76-46B2C2FAF7F4}"/>
              </a:ext>
            </a:extLst>
          </p:cNvPr>
          <p:cNvSpPr/>
          <p:nvPr/>
        </p:nvSpPr>
        <p:spPr>
          <a:xfrm>
            <a:off x="8804870" y="4940228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Prospectors</a:t>
            </a:r>
          </a:p>
        </p:txBody>
      </p:sp>
      <p:sp>
        <p:nvSpPr>
          <p:cNvPr id="87" name="Rectángulo: esquinas redondeadas 86">
            <a:extLst>
              <a:ext uri="{FF2B5EF4-FFF2-40B4-BE49-F238E27FC236}">
                <a16:creationId xmlns:a16="http://schemas.microsoft.com/office/drawing/2014/main" id="{8351F15A-7B17-4654-9F00-E163C81F7AAD}"/>
              </a:ext>
            </a:extLst>
          </p:cNvPr>
          <p:cNvSpPr/>
          <p:nvPr/>
        </p:nvSpPr>
        <p:spPr>
          <a:xfrm>
            <a:off x="8874234" y="4987102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Prospectors</a:t>
            </a:r>
          </a:p>
        </p:txBody>
      </p:sp>
      <p:sp>
        <p:nvSpPr>
          <p:cNvPr id="88" name="Rectángulo: esquinas redondeadas 87">
            <a:extLst>
              <a:ext uri="{FF2B5EF4-FFF2-40B4-BE49-F238E27FC236}">
                <a16:creationId xmlns:a16="http://schemas.microsoft.com/office/drawing/2014/main" id="{2DCA5B7A-89C6-420F-BD05-3202DFEEB974}"/>
              </a:ext>
            </a:extLst>
          </p:cNvPr>
          <p:cNvSpPr/>
          <p:nvPr/>
        </p:nvSpPr>
        <p:spPr>
          <a:xfrm>
            <a:off x="8958064" y="5021384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</a:t>
            </a:r>
          </a:p>
        </p:txBody>
      </p:sp>
    </p:spTree>
    <p:extLst>
      <p:ext uri="{BB962C8B-B14F-4D97-AF65-F5344CB8AC3E}">
        <p14:creationId xmlns:p14="http://schemas.microsoft.com/office/powerpoint/2010/main" val="2089246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 idx="4294967295"/>
          </p:nvPr>
        </p:nvSpPr>
        <p:spPr>
          <a:xfrm>
            <a:off x="1137443" y="1315037"/>
            <a:ext cx="9917113" cy="2662604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algn="ctr"/>
            <a:r>
              <a:rPr lang="en-US" sz="6600" dirty="0"/>
              <a:t>Results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400" dirty="0" err="1"/>
              <a:t>Multi-agent</a:t>
            </a:r>
            <a:r>
              <a:rPr lang="es-ES" sz="1400" dirty="0"/>
              <a:t> </a:t>
            </a:r>
            <a:r>
              <a:rPr lang="es-ES" sz="1400" dirty="0" err="1"/>
              <a:t>system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829224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400"/>
              <a:t>Multi-agent system</a:t>
            </a:r>
            <a:endParaRPr lang="es-ES" sz="1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376761" y="-435669"/>
            <a:ext cx="10453687" cy="1449387"/>
          </a:xfrm>
        </p:spPr>
        <p:txBody>
          <a:bodyPr/>
          <a:lstStyle/>
          <a:p>
            <a:r>
              <a:rPr lang="en-US" u="sng" dirty="0"/>
              <a:t>Results</a:t>
            </a:r>
            <a:endParaRPr lang="es-ES_tradnl" u="sng" dirty="0"/>
          </a:p>
        </p:txBody>
      </p:sp>
      <p:sp>
        <p:nvSpPr>
          <p:cNvPr id="98" name="Marcador de contenido 2">
            <a:extLst>
              <a:ext uri="{FF2B5EF4-FFF2-40B4-BE49-F238E27FC236}">
                <a16:creationId xmlns:a16="http://schemas.microsoft.com/office/drawing/2014/main" id="{40EE6D8C-DEE7-44CF-A500-0F77181D4B43}"/>
              </a:ext>
            </a:extLst>
          </p:cNvPr>
          <p:cNvSpPr txBox="1">
            <a:spLocks/>
          </p:cNvSpPr>
          <p:nvPr/>
        </p:nvSpPr>
        <p:spPr>
          <a:xfrm>
            <a:off x="207656" y="1938860"/>
            <a:ext cx="2913243" cy="29867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600" u="sng" dirty="0"/>
              <a:t>INDEX</a:t>
            </a:r>
          </a:p>
          <a:p>
            <a:r>
              <a:rPr lang="es-ES_tradnl" sz="1000" dirty="0"/>
              <a:t>	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MAS final </a:t>
            </a:r>
            <a:r>
              <a:rPr lang="es-ES_tradnl" sz="1600" dirty="0" err="1">
                <a:solidFill>
                  <a:schemeClr val="tx1"/>
                </a:solidFill>
              </a:rPr>
              <a:t>architecture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New </a:t>
            </a:r>
            <a:r>
              <a:rPr lang="es-ES_tradnl" sz="1600" dirty="0" err="1">
                <a:solidFill>
                  <a:schemeClr val="tx1"/>
                </a:solidFill>
              </a:rPr>
              <a:t>turn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game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settings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Found metal fields to assign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Metal </a:t>
            </a:r>
            <a:r>
              <a:rPr lang="es-ES_tradnl" sz="1600" dirty="0" err="1">
                <a:solidFill>
                  <a:schemeClr val="tx1"/>
                </a:solidFill>
              </a:rPr>
              <a:t>field</a:t>
            </a:r>
            <a:r>
              <a:rPr lang="es-ES_tradnl" sz="1600" dirty="0">
                <a:solidFill>
                  <a:schemeClr val="tx1"/>
                </a:solidFill>
              </a:rPr>
              <a:t> assignation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New </a:t>
            </a:r>
            <a:r>
              <a:rPr lang="es-ES_tradnl" sz="1600" dirty="0" err="1">
                <a:solidFill>
                  <a:schemeClr val="tx1"/>
                </a:solidFill>
              </a:rPr>
              <a:t>turn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desired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actions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1600" b="1" u="sng" dirty="0">
                <a:solidFill>
                  <a:schemeClr val="accent1">
                    <a:lumMod val="75000"/>
                  </a:schemeClr>
                </a:solidFill>
              </a:rPr>
              <a:t>Results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6AE4A4E0-ABD7-4E57-8E0D-833E8B3AA208}"/>
              </a:ext>
            </a:extLst>
          </p:cNvPr>
          <p:cNvGraphicFramePr>
            <a:graphicFrameLocks noGrp="1"/>
          </p:cNvGraphicFramePr>
          <p:nvPr/>
        </p:nvGraphicFramePr>
        <p:xfrm>
          <a:off x="3535678" y="924321"/>
          <a:ext cx="8279561" cy="486559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12487">
                  <a:extLst>
                    <a:ext uri="{9D8B030D-6E8A-4147-A177-3AD203B41FA5}">
                      <a16:colId xmlns:a16="http://schemas.microsoft.com/office/drawing/2014/main" val="1540881725"/>
                    </a:ext>
                  </a:extLst>
                </a:gridCol>
                <a:gridCol w="1242183">
                  <a:extLst>
                    <a:ext uri="{9D8B030D-6E8A-4147-A177-3AD203B41FA5}">
                      <a16:colId xmlns:a16="http://schemas.microsoft.com/office/drawing/2014/main" val="828429351"/>
                    </a:ext>
                  </a:extLst>
                </a:gridCol>
                <a:gridCol w="1242183">
                  <a:extLst>
                    <a:ext uri="{9D8B030D-6E8A-4147-A177-3AD203B41FA5}">
                      <a16:colId xmlns:a16="http://schemas.microsoft.com/office/drawing/2014/main" val="1463733066"/>
                    </a:ext>
                  </a:extLst>
                </a:gridCol>
                <a:gridCol w="1242183">
                  <a:extLst>
                    <a:ext uri="{9D8B030D-6E8A-4147-A177-3AD203B41FA5}">
                      <a16:colId xmlns:a16="http://schemas.microsoft.com/office/drawing/2014/main" val="156132249"/>
                    </a:ext>
                  </a:extLst>
                </a:gridCol>
                <a:gridCol w="1240525">
                  <a:extLst>
                    <a:ext uri="{9D8B030D-6E8A-4147-A177-3AD203B41FA5}">
                      <a16:colId xmlns:a16="http://schemas.microsoft.com/office/drawing/2014/main" val="264985112"/>
                    </a:ext>
                  </a:extLst>
                </a:gridCol>
              </a:tblGrid>
              <a:tr h="66174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highlight>
                            <a:srgbClr val="FFFFFF"/>
                          </a:highlight>
                        </a:rPr>
                        <a:t> </a:t>
                      </a:r>
                      <a:endParaRPr lang="es-ES" sz="18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Execution 1</a:t>
                      </a:r>
                      <a:endParaRPr lang="es-E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Execution 2</a:t>
                      </a:r>
                      <a:endParaRPr lang="es-E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Execution 3</a:t>
                      </a:r>
                      <a:endParaRPr lang="es-E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Execution 4</a:t>
                      </a:r>
                      <a:endParaRPr lang="es-E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867346"/>
                  </a:ext>
                </a:extLst>
              </a:tr>
              <a:tr h="33087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Benefits</a:t>
                      </a:r>
                      <a:endParaRPr lang="es-E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2296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2369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1500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1588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33935543"/>
                  </a:ext>
                </a:extLst>
              </a:tr>
              <a:tr h="33087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Manufactured Gold</a:t>
                      </a:r>
                      <a:endParaRPr lang="es-E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140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156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74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123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3959022"/>
                  </a:ext>
                </a:extLst>
              </a:tr>
              <a:tr h="33087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Manufactured Silver</a:t>
                      </a:r>
                      <a:endParaRPr lang="es-E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138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130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108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74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33243918"/>
                  </a:ext>
                </a:extLst>
              </a:tr>
              <a:tr h="66174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Average benefit for unit of metal</a:t>
                      </a:r>
                      <a:endParaRPr lang="es-E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8.26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8.28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8.24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8.06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23844990"/>
                  </a:ext>
                </a:extLst>
              </a:tr>
              <a:tr h="66174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Average time for discovering a metal</a:t>
                      </a:r>
                      <a:endParaRPr lang="es-E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53.16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67.15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34.18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28.56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19595900"/>
                  </a:ext>
                </a:extLst>
              </a:tr>
              <a:tr h="66174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Average time for digging a metal </a:t>
                      </a:r>
                      <a:endParaRPr lang="es-E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74.86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91.42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88.75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79.57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2753300"/>
                  </a:ext>
                </a:extLst>
              </a:tr>
              <a:tr h="33087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</a:rPr>
                        <a:t>Ratio of discovered metal</a:t>
                      </a:r>
                      <a:endParaRPr lang="es-ES" sz="18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0.94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1.00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0.96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0.95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46622"/>
                  </a:ext>
                </a:extLst>
              </a:tr>
              <a:tr h="33087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Ratio of collected metal</a:t>
                      </a:r>
                      <a:endParaRPr lang="es-ES" sz="18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0.31</a:t>
                      </a:r>
                      <a:endParaRPr lang="es-ES" sz="18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0.31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0.26</a:t>
                      </a:r>
                      <a:endParaRPr lang="es-ES" sz="18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0.26</a:t>
                      </a:r>
                      <a:endParaRPr lang="es-ES" sz="18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19086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3284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400"/>
              <a:t>Multi-agent system</a:t>
            </a:r>
            <a:endParaRPr lang="es-ES" sz="1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idx="4294967295"/>
          </p:nvPr>
        </p:nvSpPr>
        <p:spPr>
          <a:xfrm>
            <a:off x="207656" y="-516952"/>
            <a:ext cx="10453687" cy="1449387"/>
          </a:xfrm>
        </p:spPr>
        <p:txBody>
          <a:bodyPr/>
          <a:lstStyle/>
          <a:p>
            <a:r>
              <a:rPr lang="en-US" u="sng" dirty="0"/>
              <a:t>Results: emergent behavior</a:t>
            </a:r>
            <a:endParaRPr lang="es-ES_tradnl" u="sng" dirty="0"/>
          </a:p>
        </p:txBody>
      </p:sp>
      <p:sp>
        <p:nvSpPr>
          <p:cNvPr id="98" name="Marcador de contenido 2">
            <a:extLst>
              <a:ext uri="{FF2B5EF4-FFF2-40B4-BE49-F238E27FC236}">
                <a16:creationId xmlns:a16="http://schemas.microsoft.com/office/drawing/2014/main" id="{40EE6D8C-DEE7-44CF-A500-0F77181D4B43}"/>
              </a:ext>
            </a:extLst>
          </p:cNvPr>
          <p:cNvSpPr txBox="1">
            <a:spLocks/>
          </p:cNvSpPr>
          <p:nvPr/>
        </p:nvSpPr>
        <p:spPr>
          <a:xfrm>
            <a:off x="207656" y="1938860"/>
            <a:ext cx="2913243" cy="29867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600" u="sng" dirty="0"/>
              <a:t>INDEX</a:t>
            </a:r>
          </a:p>
          <a:p>
            <a:r>
              <a:rPr lang="es-ES_tradnl" sz="1000" dirty="0"/>
              <a:t>	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MAS final </a:t>
            </a:r>
            <a:r>
              <a:rPr lang="es-ES_tradnl" sz="1600" dirty="0" err="1">
                <a:solidFill>
                  <a:schemeClr val="tx1"/>
                </a:solidFill>
              </a:rPr>
              <a:t>architecture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New </a:t>
            </a:r>
            <a:r>
              <a:rPr lang="es-ES_tradnl" sz="1600" dirty="0" err="1">
                <a:solidFill>
                  <a:schemeClr val="tx1"/>
                </a:solidFill>
              </a:rPr>
              <a:t>turn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game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settings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</a:rPr>
              <a:t>Found metal fields to assign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Metal </a:t>
            </a:r>
            <a:r>
              <a:rPr lang="es-ES_tradnl" sz="1600" dirty="0" err="1">
                <a:solidFill>
                  <a:schemeClr val="tx1"/>
                </a:solidFill>
              </a:rPr>
              <a:t>field</a:t>
            </a:r>
            <a:r>
              <a:rPr lang="es-ES_tradnl" sz="1600" dirty="0">
                <a:solidFill>
                  <a:schemeClr val="tx1"/>
                </a:solidFill>
              </a:rPr>
              <a:t> assignation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New </a:t>
            </a:r>
            <a:r>
              <a:rPr lang="es-ES_tradnl" sz="1600" dirty="0" err="1">
                <a:solidFill>
                  <a:schemeClr val="tx1"/>
                </a:solidFill>
              </a:rPr>
              <a:t>turn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desired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actions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sz="1600" b="1" u="sng" dirty="0">
                <a:solidFill>
                  <a:schemeClr val="accent1">
                    <a:lumMod val="75000"/>
                  </a:schemeClr>
                </a:solidFill>
              </a:rPr>
              <a:t>Results</a:t>
            </a:r>
          </a:p>
        </p:txBody>
      </p:sp>
      <p:pic>
        <p:nvPicPr>
          <p:cNvPr id="45" name="Imagen 44">
            <a:extLst>
              <a:ext uri="{FF2B5EF4-FFF2-40B4-BE49-F238E27FC236}">
                <a16:creationId xmlns:a16="http://schemas.microsoft.com/office/drawing/2014/main" id="{25D2E7D0-33DB-4EBD-8D65-DA2ACAF5AF09}"/>
              </a:ext>
            </a:extLst>
          </p:cNvPr>
          <p:cNvPicPr/>
          <p:nvPr/>
        </p:nvPicPr>
        <p:blipFill rotWithShape="1">
          <a:blip r:embed="rId2"/>
          <a:srcRect t="4848"/>
          <a:stretch/>
        </p:blipFill>
        <p:spPr>
          <a:xfrm>
            <a:off x="4240985" y="1617586"/>
            <a:ext cx="6237645" cy="192061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8B90E7ED-3B7C-4F31-B924-08445DC654EB}"/>
              </a:ext>
            </a:extLst>
          </p:cNvPr>
          <p:cNvSpPr/>
          <p:nvPr/>
        </p:nvSpPr>
        <p:spPr>
          <a:xfrm>
            <a:off x="3730748" y="1130157"/>
            <a:ext cx="5038559" cy="369332"/>
          </a:xfrm>
          <a:prstGeom prst="rect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Final turn cells around a gold manufacturing center</a:t>
            </a:r>
            <a:endParaRPr lang="es-ES" dirty="0"/>
          </a:p>
        </p:txBody>
      </p:sp>
      <p:sp>
        <p:nvSpPr>
          <p:cNvPr id="48" name="Rectángulo 47">
            <a:extLst>
              <a:ext uri="{FF2B5EF4-FFF2-40B4-BE49-F238E27FC236}">
                <a16:creationId xmlns:a16="http://schemas.microsoft.com/office/drawing/2014/main" id="{349D2C10-A260-42C4-972E-D35666957A3D}"/>
              </a:ext>
            </a:extLst>
          </p:cNvPr>
          <p:cNvSpPr/>
          <p:nvPr/>
        </p:nvSpPr>
        <p:spPr>
          <a:xfrm>
            <a:off x="3686185" y="3691720"/>
            <a:ext cx="5127686" cy="369332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Final turn cells around a silver manufacturing center</a:t>
            </a:r>
            <a:endParaRPr lang="es-ES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5BDAF598-6BA4-4D4C-8B61-2621830114C3}"/>
              </a:ext>
            </a:extLst>
          </p:cNvPr>
          <p:cNvPicPr/>
          <p:nvPr/>
        </p:nvPicPr>
        <p:blipFill rotWithShape="1">
          <a:blip r:embed="rId3"/>
          <a:srcRect r="2063" b="4848"/>
          <a:stretch/>
        </p:blipFill>
        <p:spPr>
          <a:xfrm>
            <a:off x="4237570" y="4143726"/>
            <a:ext cx="6237645" cy="192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90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400" dirty="0" err="1"/>
              <a:t>Multi-agent</a:t>
            </a:r>
            <a:r>
              <a:rPr lang="es-ES" sz="1400" dirty="0"/>
              <a:t> </a:t>
            </a:r>
            <a:r>
              <a:rPr lang="es-ES" sz="1400" dirty="0" err="1"/>
              <a:t>system</a:t>
            </a:r>
            <a:endParaRPr lang="es-ES" sz="14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30D884F-970F-4F3F-B0B5-3C30358DF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825" y="1331302"/>
            <a:ext cx="8134350" cy="4572000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DB1353AF-8DC9-4337-A527-8AFD08F856F8}"/>
              </a:ext>
            </a:extLst>
          </p:cNvPr>
          <p:cNvSpPr txBox="1">
            <a:spLocks/>
          </p:cNvSpPr>
          <p:nvPr/>
        </p:nvSpPr>
        <p:spPr>
          <a:xfrm>
            <a:off x="376761" y="-435669"/>
            <a:ext cx="10453687" cy="14493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u="sng" dirty="0"/>
              <a:t>Real demo</a:t>
            </a:r>
            <a:endParaRPr lang="es-ES_tradnl" u="sng" dirty="0"/>
          </a:p>
        </p:txBody>
      </p:sp>
    </p:spTree>
    <p:extLst>
      <p:ext uri="{BB962C8B-B14F-4D97-AF65-F5344CB8AC3E}">
        <p14:creationId xmlns:p14="http://schemas.microsoft.com/office/powerpoint/2010/main" val="12566793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B7BA485-6424-46AA-9825-1B269C114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2960" y="1612483"/>
            <a:ext cx="10058400" cy="1450757"/>
          </a:xfrm>
        </p:spPr>
        <p:txBody>
          <a:bodyPr/>
          <a:lstStyle/>
          <a:p>
            <a:r>
              <a:rPr lang="es-ES" dirty="0" err="1"/>
              <a:t>Questions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0145754-B1AE-4C96-BD08-A9EC9CB83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AD83D99B-0C9B-4605-AA96-6F5C2404E0CD}"/>
              </a:ext>
            </a:extLst>
          </p:cNvPr>
          <p:cNvCxnSpPr/>
          <p:nvPr/>
        </p:nvCxnSpPr>
        <p:spPr>
          <a:xfrm>
            <a:off x="1099358" y="3688080"/>
            <a:ext cx="999328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C86B734A-6A4E-4389-93C6-FEBC5B7F2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s-ES" sz="1400" dirty="0" err="1"/>
              <a:t>Multi-agent</a:t>
            </a:r>
            <a:r>
              <a:rPr lang="es-ES" sz="1400" dirty="0"/>
              <a:t> </a:t>
            </a:r>
            <a:r>
              <a:rPr lang="es-ES" sz="1400" dirty="0" err="1"/>
              <a:t>system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3283839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Index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sz="900" dirty="0"/>
              <a:t>	</a:t>
            </a:r>
            <a:r>
              <a:rPr lang="es-ES_tradnl" sz="2400" dirty="0"/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s-ES_tradnl" sz="2400" dirty="0"/>
              <a:t>     Final </a:t>
            </a:r>
            <a:r>
              <a:rPr lang="es-ES_tradnl" sz="2400" dirty="0" err="1"/>
              <a:t>architecture</a:t>
            </a:r>
            <a:r>
              <a:rPr lang="es-ES_tradnl" sz="2400" dirty="0"/>
              <a:t> and </a:t>
            </a:r>
            <a:r>
              <a:rPr lang="es-ES_tradnl" sz="2400" dirty="0" err="1"/>
              <a:t>changes</a:t>
            </a:r>
            <a:endParaRPr lang="es-ES_tradnl" sz="2400" dirty="0"/>
          </a:p>
          <a:p>
            <a:pPr marL="457200" indent="-457200">
              <a:buFont typeface="+mj-lt"/>
              <a:buAutoNum type="arabicPeriod"/>
            </a:pPr>
            <a:r>
              <a:rPr lang="es-ES_tradnl" sz="2400" dirty="0"/>
              <a:t>     New </a:t>
            </a:r>
            <a:r>
              <a:rPr lang="es-ES_tradnl" sz="2400" dirty="0" err="1"/>
              <a:t>turn</a:t>
            </a:r>
            <a:r>
              <a:rPr lang="es-ES_tradnl" sz="2400" dirty="0"/>
              <a:t> </a:t>
            </a:r>
            <a:r>
              <a:rPr lang="es-ES_tradnl" sz="2400" dirty="0" err="1"/>
              <a:t>game</a:t>
            </a:r>
            <a:r>
              <a:rPr lang="es-ES_tradnl" sz="2400" dirty="0"/>
              <a:t> </a:t>
            </a:r>
            <a:r>
              <a:rPr lang="es-ES_tradnl" sz="2400" dirty="0" err="1"/>
              <a:t>settings</a:t>
            </a:r>
            <a:endParaRPr lang="es-ES_tradnl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     Found metal fields to assign</a:t>
            </a:r>
          </a:p>
          <a:p>
            <a:pPr marL="457200" indent="-457200">
              <a:buFont typeface="+mj-lt"/>
              <a:buAutoNum type="arabicPeriod"/>
            </a:pPr>
            <a:r>
              <a:rPr lang="es-ES_tradnl" sz="2400" dirty="0"/>
              <a:t>     Metal </a:t>
            </a:r>
            <a:r>
              <a:rPr lang="es-ES_tradnl" sz="2400" dirty="0" err="1"/>
              <a:t>field</a:t>
            </a:r>
            <a:r>
              <a:rPr lang="es-ES_tradnl" sz="2400" dirty="0"/>
              <a:t> assignation</a:t>
            </a:r>
          </a:p>
          <a:p>
            <a:pPr marL="457200" indent="-457200">
              <a:buFont typeface="+mj-lt"/>
              <a:buAutoNum type="arabicPeriod"/>
            </a:pPr>
            <a:r>
              <a:rPr lang="es-ES_tradnl" sz="2400" dirty="0"/>
              <a:t>     New </a:t>
            </a:r>
            <a:r>
              <a:rPr lang="es-ES_tradnl" sz="2400" dirty="0" err="1"/>
              <a:t>turn</a:t>
            </a:r>
            <a:r>
              <a:rPr lang="es-ES_tradnl" sz="2400" dirty="0"/>
              <a:t> </a:t>
            </a:r>
            <a:r>
              <a:rPr lang="es-ES_tradnl" sz="2400" dirty="0" err="1"/>
              <a:t>desired</a:t>
            </a:r>
            <a:r>
              <a:rPr lang="es-ES_tradnl" sz="2400" dirty="0"/>
              <a:t> </a:t>
            </a:r>
            <a:r>
              <a:rPr lang="es-ES_tradnl" sz="2400" dirty="0" err="1"/>
              <a:t>actions</a:t>
            </a:r>
            <a:endParaRPr lang="es-ES_tradnl" sz="2400" dirty="0"/>
          </a:p>
          <a:p>
            <a:pPr marL="457200" indent="-457200">
              <a:buFont typeface="+mj-lt"/>
              <a:buAutoNum type="arabicPeriod"/>
            </a:pPr>
            <a:r>
              <a:rPr lang="es-ES_tradnl" sz="2400" dirty="0"/>
              <a:t>     </a:t>
            </a:r>
            <a:r>
              <a:rPr lang="es-ES_tradnl" sz="2400" dirty="0" err="1"/>
              <a:t>Results</a:t>
            </a:r>
            <a:endParaRPr lang="es-ES_tradnl" sz="2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400" dirty="0" err="1"/>
              <a:t>Multi-agent</a:t>
            </a:r>
            <a:r>
              <a:rPr lang="es-ES" sz="1400" dirty="0"/>
              <a:t> </a:t>
            </a:r>
            <a:r>
              <a:rPr lang="es-ES" sz="1400" dirty="0" err="1"/>
              <a:t>system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4155854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 idx="4294967295"/>
          </p:nvPr>
        </p:nvSpPr>
        <p:spPr>
          <a:xfrm>
            <a:off x="1137443" y="1315037"/>
            <a:ext cx="9917113" cy="2662604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algn="ctr"/>
            <a:r>
              <a:rPr lang="ca-ES" sz="6600" dirty="0"/>
              <a:t>Final </a:t>
            </a:r>
            <a:r>
              <a:rPr lang="ca-ES" sz="6600" dirty="0" err="1"/>
              <a:t>architecture</a:t>
            </a:r>
            <a:r>
              <a:rPr lang="ca-ES" sz="6600" dirty="0"/>
              <a:t> </a:t>
            </a:r>
            <a:r>
              <a:rPr lang="ca-ES" sz="6600" dirty="0" err="1"/>
              <a:t>and</a:t>
            </a:r>
            <a:r>
              <a:rPr lang="ca-ES" sz="6600" dirty="0"/>
              <a:t> </a:t>
            </a:r>
            <a:r>
              <a:rPr lang="ca-ES" sz="6600" dirty="0" err="1"/>
              <a:t>changes</a:t>
            </a:r>
            <a:endParaRPr lang="ca-ES" sz="6600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400" dirty="0" err="1"/>
              <a:t>Multi-agent</a:t>
            </a:r>
            <a:r>
              <a:rPr lang="es-ES" sz="1400" dirty="0"/>
              <a:t> </a:t>
            </a:r>
            <a:r>
              <a:rPr lang="es-ES" sz="1400" dirty="0" err="1"/>
              <a:t>system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3203259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1094720" cy="1450757"/>
          </a:xfrm>
        </p:spPr>
        <p:txBody>
          <a:bodyPr/>
          <a:lstStyle/>
          <a:p>
            <a:r>
              <a:rPr lang="en-US" dirty="0"/>
              <a:t>Important changes with regard to the design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s-ES" sz="1400"/>
              <a:t>Multi-agent system</a:t>
            </a:r>
            <a:endParaRPr lang="es-ES" sz="1400" dirty="0"/>
          </a:p>
        </p:txBody>
      </p:sp>
      <p:sp>
        <p:nvSpPr>
          <p:cNvPr id="98" name="Marcador de contenido 2">
            <a:extLst>
              <a:ext uri="{FF2B5EF4-FFF2-40B4-BE49-F238E27FC236}">
                <a16:creationId xmlns:a16="http://schemas.microsoft.com/office/drawing/2014/main" id="{40EE6D8C-DEE7-44CF-A500-0F77181D4B43}"/>
              </a:ext>
            </a:extLst>
          </p:cNvPr>
          <p:cNvSpPr txBox="1">
            <a:spLocks/>
          </p:cNvSpPr>
          <p:nvPr/>
        </p:nvSpPr>
        <p:spPr>
          <a:xfrm>
            <a:off x="216042" y="2291114"/>
            <a:ext cx="2913243" cy="33989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600" u="sng" dirty="0"/>
              <a:t>INDEX</a:t>
            </a:r>
          </a:p>
          <a:p>
            <a:endParaRPr lang="es-ES_tradnl" sz="1000" dirty="0"/>
          </a:p>
          <a:p>
            <a:pPr marL="342900" indent="-342900">
              <a:buFont typeface="+mj-lt"/>
              <a:buAutoNum type="arabicPeriod"/>
            </a:pP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Final </a:t>
            </a:r>
            <a:r>
              <a:rPr lang="es-ES_tradnl" sz="1600" b="1" u="sng" dirty="0" err="1">
                <a:solidFill>
                  <a:schemeClr val="accent1">
                    <a:lumMod val="75000"/>
                  </a:schemeClr>
                </a:solidFill>
              </a:rPr>
              <a:t>architecture</a:t>
            </a: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es-ES_tradnl" sz="1600" b="1" u="sng" dirty="0" err="1">
                <a:solidFill>
                  <a:schemeClr val="accent1">
                    <a:lumMod val="75000"/>
                  </a:schemeClr>
                </a:solidFill>
              </a:rPr>
              <a:t>changes</a:t>
            </a:r>
            <a:endParaRPr lang="es-ES_tradnl" sz="1600" b="1" u="sng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ES_tradnl" sz="1600" dirty="0"/>
              <a:t>New </a:t>
            </a:r>
            <a:r>
              <a:rPr lang="es-ES_tradnl" sz="1600" dirty="0" err="1"/>
              <a:t>turn</a:t>
            </a:r>
            <a:r>
              <a:rPr lang="es-ES_tradnl" sz="1600" dirty="0"/>
              <a:t> </a:t>
            </a:r>
            <a:r>
              <a:rPr lang="es-ES_tradnl" sz="1600" dirty="0" err="1"/>
              <a:t>game</a:t>
            </a:r>
            <a:r>
              <a:rPr lang="es-ES_tradnl" sz="1600" dirty="0"/>
              <a:t> </a:t>
            </a:r>
            <a:r>
              <a:rPr lang="es-ES_tradnl" sz="1600" dirty="0" err="1"/>
              <a:t>settings</a:t>
            </a:r>
            <a:endParaRPr lang="es-ES_tradnl" sz="1600" dirty="0"/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Found metal fields to assign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/>
              <a:t>Metal </a:t>
            </a:r>
            <a:r>
              <a:rPr lang="es-ES_tradnl" sz="1600" dirty="0" err="1"/>
              <a:t>field</a:t>
            </a:r>
            <a:r>
              <a:rPr lang="es-ES_tradnl" sz="1600" dirty="0"/>
              <a:t> assignation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/>
              <a:t>New </a:t>
            </a:r>
            <a:r>
              <a:rPr lang="es-ES_tradnl" sz="1600" dirty="0" err="1"/>
              <a:t>turn</a:t>
            </a:r>
            <a:r>
              <a:rPr lang="es-ES_tradnl" sz="1600" dirty="0"/>
              <a:t> </a:t>
            </a:r>
            <a:r>
              <a:rPr lang="es-ES_tradnl" sz="1600" dirty="0" err="1"/>
              <a:t>desired</a:t>
            </a:r>
            <a:r>
              <a:rPr lang="es-ES_tradnl" sz="1600" dirty="0"/>
              <a:t> </a:t>
            </a:r>
            <a:r>
              <a:rPr lang="es-ES_tradnl" sz="1600" dirty="0" err="1"/>
              <a:t>actions</a:t>
            </a:r>
            <a:endParaRPr lang="es-ES_tradnl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Results</a:t>
            </a:r>
          </a:p>
        </p:txBody>
      </p:sp>
      <p:sp>
        <p:nvSpPr>
          <p:cNvPr id="26" name="Marcador de contenido 2">
            <a:extLst>
              <a:ext uri="{FF2B5EF4-FFF2-40B4-BE49-F238E27FC236}">
                <a16:creationId xmlns:a16="http://schemas.microsoft.com/office/drawing/2014/main" id="{1B38B6E5-2380-4F32-A9ED-A75029FE491A}"/>
              </a:ext>
            </a:extLst>
          </p:cNvPr>
          <p:cNvSpPr txBox="1">
            <a:spLocks/>
          </p:cNvSpPr>
          <p:nvPr/>
        </p:nvSpPr>
        <p:spPr>
          <a:xfrm>
            <a:off x="3403077" y="1737360"/>
            <a:ext cx="8484124" cy="402336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900" dirty="0"/>
              <a:t>	</a:t>
            </a:r>
            <a:r>
              <a:rPr lang="es-ES_tradnl" sz="2400" dirty="0"/>
              <a:t>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s-ES_tradnl" sz="2400" dirty="0"/>
              <a:t>     </a:t>
            </a:r>
            <a:r>
              <a:rPr lang="en-US" sz="2400" dirty="0"/>
              <a:t>Gold and silver sub-coordinators deleted</a:t>
            </a:r>
          </a:p>
          <a:p>
            <a:pPr>
              <a:buFont typeface="Wingdings" panose="05000000000000000000" pitchFamily="2" charset="2"/>
              <a:buChar char="§"/>
            </a:pPr>
            <a:endParaRPr lang="es-ES_tradnl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     Utility Computing: does not take into account </a:t>
            </a:r>
            <a:r>
              <a:rPr lang="en-US" sz="2200" dirty="0"/>
              <a:t>distance between prospectors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200" dirty="0"/>
          </a:p>
          <a:p>
            <a:pPr>
              <a:buFont typeface="Wingdings" panose="05000000000000000000" pitchFamily="2" charset="2"/>
              <a:buChar char="§"/>
            </a:pPr>
            <a:r>
              <a:rPr lang="es-ES_tradnl" sz="2400" dirty="0"/>
              <a:t>     </a:t>
            </a:r>
            <a:r>
              <a:rPr lang="es-ES_tradnl" sz="2400" dirty="0" err="1"/>
              <a:t>Parameter</a:t>
            </a:r>
            <a:r>
              <a:rPr lang="es-ES_tradnl" sz="2400" dirty="0"/>
              <a:t> </a:t>
            </a:r>
            <a:r>
              <a:rPr lang="es-ES_tradnl" sz="2400" dirty="0" err="1"/>
              <a:t>optimization</a:t>
            </a:r>
            <a:r>
              <a:rPr lang="es-ES_tradnl" sz="2400" dirty="0"/>
              <a:t> in </a:t>
            </a:r>
            <a:r>
              <a:rPr lang="es-ES_tradnl" sz="2400" dirty="0" err="1"/>
              <a:t>our</a:t>
            </a:r>
            <a:r>
              <a:rPr lang="es-ES_tradnl" sz="2400" dirty="0"/>
              <a:t> “</a:t>
            </a:r>
            <a:r>
              <a:rPr lang="es-ES_tradnl" sz="2400" dirty="0" err="1"/>
              <a:t>Selectivity</a:t>
            </a:r>
            <a:r>
              <a:rPr lang="es-ES_tradnl" sz="2400" dirty="0"/>
              <a:t> </a:t>
            </a:r>
            <a:r>
              <a:rPr lang="es-ES_tradnl" sz="2400" dirty="0" err="1"/>
              <a:t>method</a:t>
            </a:r>
            <a:r>
              <a:rPr lang="es-ES_tradnl" sz="2400" dirty="0"/>
              <a:t>”</a:t>
            </a:r>
          </a:p>
          <a:p>
            <a:pPr>
              <a:buFont typeface="Wingdings" panose="05000000000000000000" pitchFamily="2" charset="2"/>
              <a:buChar char="§"/>
            </a:pPr>
            <a:endParaRPr lang="es-ES_tradnl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es-ES_tradnl" sz="2400" dirty="0"/>
              <a:t>     D</a:t>
            </a:r>
            <a:r>
              <a:rPr lang="en-US" sz="2400" dirty="0" err="1"/>
              <a:t>iggers</a:t>
            </a:r>
            <a:r>
              <a:rPr lang="en-US" sz="2400" dirty="0"/>
              <a:t> agents always prioritize mining over manufacturing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2418265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453036" cy="1450757"/>
          </a:xfrm>
        </p:spPr>
        <p:txBody>
          <a:bodyPr/>
          <a:lstStyle/>
          <a:p>
            <a:r>
              <a:rPr lang="es-ES_tradnl" dirty="0"/>
              <a:t>Multi-</a:t>
            </a:r>
            <a:r>
              <a:rPr lang="es-ES_tradnl" dirty="0" err="1"/>
              <a:t>Agent</a:t>
            </a:r>
            <a:r>
              <a:rPr lang="es-ES_tradnl" dirty="0"/>
              <a:t> </a:t>
            </a:r>
            <a:r>
              <a:rPr lang="es-ES_tradnl" dirty="0" err="1"/>
              <a:t>System</a:t>
            </a:r>
            <a:r>
              <a:rPr lang="es-ES_tradnl" dirty="0"/>
              <a:t> final </a:t>
            </a:r>
            <a:r>
              <a:rPr lang="es-ES_tradnl" dirty="0" err="1"/>
              <a:t>architecture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s-ES" sz="1400"/>
              <a:t>Multi-agent system</a:t>
            </a:r>
            <a:endParaRPr lang="es-ES" sz="1400" dirty="0"/>
          </a:p>
        </p:txBody>
      </p:sp>
      <p:sp>
        <p:nvSpPr>
          <p:cNvPr id="78" name="Rectángulo: esquinas redondeadas 77">
            <a:extLst>
              <a:ext uri="{FF2B5EF4-FFF2-40B4-BE49-F238E27FC236}">
                <a16:creationId xmlns:a16="http://schemas.microsoft.com/office/drawing/2014/main" id="{C07631CE-5E72-4FB3-A5E0-075DF483E1B4}"/>
              </a:ext>
            </a:extLst>
          </p:cNvPr>
          <p:cNvSpPr/>
          <p:nvPr/>
        </p:nvSpPr>
        <p:spPr>
          <a:xfrm>
            <a:off x="6444190" y="1990610"/>
            <a:ext cx="1331042" cy="9739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System Agent</a:t>
            </a:r>
          </a:p>
        </p:txBody>
      </p:sp>
      <p:sp>
        <p:nvSpPr>
          <p:cNvPr id="79" name="Rectángulo: esquinas redondeadas 78">
            <a:extLst>
              <a:ext uri="{FF2B5EF4-FFF2-40B4-BE49-F238E27FC236}">
                <a16:creationId xmlns:a16="http://schemas.microsoft.com/office/drawing/2014/main" id="{037FFD31-6CCA-45B8-9383-A10011F09E74}"/>
              </a:ext>
            </a:extLst>
          </p:cNvPr>
          <p:cNvSpPr/>
          <p:nvPr/>
        </p:nvSpPr>
        <p:spPr>
          <a:xfrm>
            <a:off x="6444190" y="3537787"/>
            <a:ext cx="1331043" cy="74896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Coordinator Agent</a:t>
            </a:r>
          </a:p>
        </p:txBody>
      </p:sp>
      <p:sp>
        <p:nvSpPr>
          <p:cNvPr id="80" name="Rectángulo: esquinas redondeadas 79">
            <a:extLst>
              <a:ext uri="{FF2B5EF4-FFF2-40B4-BE49-F238E27FC236}">
                <a16:creationId xmlns:a16="http://schemas.microsoft.com/office/drawing/2014/main" id="{BB57927B-B844-4AC6-90EA-A1FA1DE990B1}"/>
              </a:ext>
            </a:extLst>
          </p:cNvPr>
          <p:cNvSpPr/>
          <p:nvPr/>
        </p:nvSpPr>
        <p:spPr>
          <a:xfrm>
            <a:off x="4652607" y="3537787"/>
            <a:ext cx="1168567" cy="748965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Digger coord.</a:t>
            </a:r>
          </a:p>
        </p:txBody>
      </p:sp>
      <p:sp>
        <p:nvSpPr>
          <p:cNvPr id="81" name="Rectángulo: esquinas redondeadas 80">
            <a:extLst>
              <a:ext uri="{FF2B5EF4-FFF2-40B4-BE49-F238E27FC236}">
                <a16:creationId xmlns:a16="http://schemas.microsoft.com/office/drawing/2014/main" id="{1537160D-1564-4F4A-966D-8316AC271ACF}"/>
              </a:ext>
            </a:extLst>
          </p:cNvPr>
          <p:cNvSpPr/>
          <p:nvPr/>
        </p:nvSpPr>
        <p:spPr>
          <a:xfrm>
            <a:off x="8398249" y="3537787"/>
            <a:ext cx="1349015" cy="748965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Prospector coord.</a:t>
            </a:r>
          </a:p>
        </p:txBody>
      </p:sp>
      <p:cxnSp>
        <p:nvCxnSpPr>
          <p:cNvPr id="82" name="Conector recto de flecha 81">
            <a:extLst>
              <a:ext uri="{FF2B5EF4-FFF2-40B4-BE49-F238E27FC236}">
                <a16:creationId xmlns:a16="http://schemas.microsoft.com/office/drawing/2014/main" id="{31489123-3B75-4F76-9CF3-2B370CABF6B6}"/>
              </a:ext>
            </a:extLst>
          </p:cNvPr>
          <p:cNvCxnSpPr>
            <a:stCxn id="78" idx="2"/>
            <a:endCxn id="79" idx="0"/>
          </p:cNvCxnSpPr>
          <p:nvPr/>
        </p:nvCxnSpPr>
        <p:spPr>
          <a:xfrm>
            <a:off x="7109711" y="2964550"/>
            <a:ext cx="1" cy="57323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de flecha 82">
            <a:extLst>
              <a:ext uri="{FF2B5EF4-FFF2-40B4-BE49-F238E27FC236}">
                <a16:creationId xmlns:a16="http://schemas.microsoft.com/office/drawing/2014/main" id="{F8175B0C-A2A0-46CD-A3A8-62CF70B7A3D7}"/>
              </a:ext>
            </a:extLst>
          </p:cNvPr>
          <p:cNvCxnSpPr>
            <a:stCxn id="79" idx="3"/>
            <a:endCxn id="81" idx="1"/>
          </p:cNvCxnSpPr>
          <p:nvPr/>
        </p:nvCxnSpPr>
        <p:spPr>
          <a:xfrm>
            <a:off x="7775233" y="3912270"/>
            <a:ext cx="62301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recto de flecha 83">
            <a:extLst>
              <a:ext uri="{FF2B5EF4-FFF2-40B4-BE49-F238E27FC236}">
                <a16:creationId xmlns:a16="http://schemas.microsoft.com/office/drawing/2014/main" id="{F7941F78-5388-4C73-BA23-E87639348D5E}"/>
              </a:ext>
            </a:extLst>
          </p:cNvPr>
          <p:cNvCxnSpPr>
            <a:cxnSpLocks/>
            <a:stCxn id="81" idx="2"/>
          </p:cNvCxnSpPr>
          <p:nvPr/>
        </p:nvCxnSpPr>
        <p:spPr>
          <a:xfrm flipH="1">
            <a:off x="9072756" y="4286752"/>
            <a:ext cx="1" cy="5732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Conector recto de flecha 84">
            <a:extLst>
              <a:ext uri="{FF2B5EF4-FFF2-40B4-BE49-F238E27FC236}">
                <a16:creationId xmlns:a16="http://schemas.microsoft.com/office/drawing/2014/main" id="{A9CCB49D-8AE8-4E97-A4B4-2A036AD87FAA}"/>
              </a:ext>
            </a:extLst>
          </p:cNvPr>
          <p:cNvCxnSpPr>
            <a:cxnSpLocks/>
            <a:stCxn id="80" idx="2"/>
          </p:cNvCxnSpPr>
          <p:nvPr/>
        </p:nvCxnSpPr>
        <p:spPr>
          <a:xfrm flipH="1">
            <a:off x="5236890" y="4286752"/>
            <a:ext cx="1" cy="5732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cto de flecha 85">
            <a:extLst>
              <a:ext uri="{FF2B5EF4-FFF2-40B4-BE49-F238E27FC236}">
                <a16:creationId xmlns:a16="http://schemas.microsoft.com/office/drawing/2014/main" id="{3E6A596B-E04E-4DD4-811C-C5C3F9EE92DE}"/>
              </a:ext>
            </a:extLst>
          </p:cNvPr>
          <p:cNvCxnSpPr>
            <a:cxnSpLocks/>
            <a:stCxn id="79" idx="1"/>
            <a:endCxn id="80" idx="3"/>
          </p:cNvCxnSpPr>
          <p:nvPr/>
        </p:nvCxnSpPr>
        <p:spPr>
          <a:xfrm flipH="1">
            <a:off x="5821174" y="3912270"/>
            <a:ext cx="62301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de flecha 86">
            <a:extLst>
              <a:ext uri="{FF2B5EF4-FFF2-40B4-BE49-F238E27FC236}">
                <a16:creationId xmlns:a16="http://schemas.microsoft.com/office/drawing/2014/main" id="{588FCCA6-78D4-491D-AB15-098ACA37246E}"/>
              </a:ext>
            </a:extLst>
          </p:cNvPr>
          <p:cNvCxnSpPr>
            <a:cxnSpLocks/>
            <a:stCxn id="79" idx="0"/>
            <a:endCxn id="78" idx="2"/>
          </p:cNvCxnSpPr>
          <p:nvPr/>
        </p:nvCxnSpPr>
        <p:spPr>
          <a:xfrm flipH="1" flipV="1">
            <a:off x="7109711" y="2964550"/>
            <a:ext cx="1" cy="57323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de flecha 87">
            <a:extLst>
              <a:ext uri="{FF2B5EF4-FFF2-40B4-BE49-F238E27FC236}">
                <a16:creationId xmlns:a16="http://schemas.microsoft.com/office/drawing/2014/main" id="{76B83784-7490-4679-8AA6-439275C3C082}"/>
              </a:ext>
            </a:extLst>
          </p:cNvPr>
          <p:cNvCxnSpPr>
            <a:cxnSpLocks/>
            <a:stCxn id="81" idx="1"/>
            <a:endCxn id="79" idx="3"/>
          </p:cNvCxnSpPr>
          <p:nvPr/>
        </p:nvCxnSpPr>
        <p:spPr>
          <a:xfrm flipH="1">
            <a:off x="7775233" y="3912270"/>
            <a:ext cx="62301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de flecha 88">
            <a:extLst>
              <a:ext uri="{FF2B5EF4-FFF2-40B4-BE49-F238E27FC236}">
                <a16:creationId xmlns:a16="http://schemas.microsoft.com/office/drawing/2014/main" id="{9226595E-3EA1-4878-A093-1A97BDB2534B}"/>
              </a:ext>
            </a:extLst>
          </p:cNvPr>
          <p:cNvCxnSpPr>
            <a:cxnSpLocks/>
            <a:stCxn id="80" idx="3"/>
            <a:endCxn id="79" idx="1"/>
          </p:cNvCxnSpPr>
          <p:nvPr/>
        </p:nvCxnSpPr>
        <p:spPr>
          <a:xfrm>
            <a:off x="5821174" y="3912270"/>
            <a:ext cx="62301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de flecha 89">
            <a:extLst>
              <a:ext uri="{FF2B5EF4-FFF2-40B4-BE49-F238E27FC236}">
                <a16:creationId xmlns:a16="http://schemas.microsoft.com/office/drawing/2014/main" id="{65B5A76D-4ECC-4867-968D-4EE13C32B3AD}"/>
              </a:ext>
            </a:extLst>
          </p:cNvPr>
          <p:cNvCxnSpPr>
            <a:cxnSpLocks/>
            <a:endCxn id="81" idx="2"/>
          </p:cNvCxnSpPr>
          <p:nvPr/>
        </p:nvCxnSpPr>
        <p:spPr>
          <a:xfrm flipV="1">
            <a:off x="9072756" y="4286752"/>
            <a:ext cx="1" cy="5732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ctor recto de flecha 90">
            <a:extLst>
              <a:ext uri="{FF2B5EF4-FFF2-40B4-BE49-F238E27FC236}">
                <a16:creationId xmlns:a16="http://schemas.microsoft.com/office/drawing/2014/main" id="{3D4131DF-2CF8-4B8F-8DBC-E9B70FB07F01}"/>
              </a:ext>
            </a:extLst>
          </p:cNvPr>
          <p:cNvCxnSpPr>
            <a:cxnSpLocks/>
            <a:endCxn id="80" idx="2"/>
          </p:cNvCxnSpPr>
          <p:nvPr/>
        </p:nvCxnSpPr>
        <p:spPr>
          <a:xfrm flipV="1">
            <a:off x="5236890" y="4286752"/>
            <a:ext cx="1" cy="5732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ángulo: esquinas redondeadas 91">
            <a:extLst>
              <a:ext uri="{FF2B5EF4-FFF2-40B4-BE49-F238E27FC236}">
                <a16:creationId xmlns:a16="http://schemas.microsoft.com/office/drawing/2014/main" id="{40F92665-4067-4284-A9C9-5DA27F637686}"/>
              </a:ext>
            </a:extLst>
          </p:cNvPr>
          <p:cNvSpPr/>
          <p:nvPr/>
        </p:nvSpPr>
        <p:spPr>
          <a:xfrm>
            <a:off x="4652606" y="4859991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93" name="Rectángulo: esquinas redondeadas 92">
            <a:extLst>
              <a:ext uri="{FF2B5EF4-FFF2-40B4-BE49-F238E27FC236}">
                <a16:creationId xmlns:a16="http://schemas.microsoft.com/office/drawing/2014/main" id="{E9F627B4-9D35-4CCD-A4AB-55D1BDE91F10}"/>
              </a:ext>
            </a:extLst>
          </p:cNvPr>
          <p:cNvSpPr/>
          <p:nvPr/>
        </p:nvSpPr>
        <p:spPr>
          <a:xfrm>
            <a:off x="4711746" y="4906865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94" name="Rectángulo: esquinas redondeadas 93">
            <a:extLst>
              <a:ext uri="{FF2B5EF4-FFF2-40B4-BE49-F238E27FC236}">
                <a16:creationId xmlns:a16="http://schemas.microsoft.com/office/drawing/2014/main" id="{2B5172F6-2FF7-4474-A9CF-8C07D0BAEF1E}"/>
              </a:ext>
            </a:extLst>
          </p:cNvPr>
          <p:cNvSpPr/>
          <p:nvPr/>
        </p:nvSpPr>
        <p:spPr>
          <a:xfrm>
            <a:off x="4761228" y="4941147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95" name="Rectángulo: esquinas redondeadas 94">
            <a:extLst>
              <a:ext uri="{FF2B5EF4-FFF2-40B4-BE49-F238E27FC236}">
                <a16:creationId xmlns:a16="http://schemas.microsoft.com/office/drawing/2014/main" id="{9D1E6B8C-4403-4EB2-8617-EEB7F735DAD9}"/>
              </a:ext>
            </a:extLst>
          </p:cNvPr>
          <p:cNvSpPr/>
          <p:nvPr/>
        </p:nvSpPr>
        <p:spPr>
          <a:xfrm>
            <a:off x="8398248" y="4859991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Prospectors</a:t>
            </a:r>
          </a:p>
        </p:txBody>
      </p:sp>
      <p:sp>
        <p:nvSpPr>
          <p:cNvPr id="96" name="Rectángulo: esquinas redondeadas 95">
            <a:extLst>
              <a:ext uri="{FF2B5EF4-FFF2-40B4-BE49-F238E27FC236}">
                <a16:creationId xmlns:a16="http://schemas.microsoft.com/office/drawing/2014/main" id="{A6C38217-616C-4C73-A905-22BFDB104DD1}"/>
              </a:ext>
            </a:extLst>
          </p:cNvPr>
          <p:cNvSpPr/>
          <p:nvPr/>
        </p:nvSpPr>
        <p:spPr>
          <a:xfrm>
            <a:off x="8467612" y="4906865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Prospectors</a:t>
            </a:r>
          </a:p>
        </p:txBody>
      </p:sp>
      <p:sp>
        <p:nvSpPr>
          <p:cNvPr id="97" name="Rectángulo: esquinas redondeadas 96">
            <a:extLst>
              <a:ext uri="{FF2B5EF4-FFF2-40B4-BE49-F238E27FC236}">
                <a16:creationId xmlns:a16="http://schemas.microsoft.com/office/drawing/2014/main" id="{D1BD5604-BDD8-4A01-9ED8-D6450EA682C3}"/>
              </a:ext>
            </a:extLst>
          </p:cNvPr>
          <p:cNvSpPr/>
          <p:nvPr/>
        </p:nvSpPr>
        <p:spPr>
          <a:xfrm>
            <a:off x="8551442" y="4941147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</a:t>
            </a:r>
          </a:p>
        </p:txBody>
      </p:sp>
      <p:sp>
        <p:nvSpPr>
          <p:cNvPr id="98" name="Marcador de contenido 2">
            <a:extLst>
              <a:ext uri="{FF2B5EF4-FFF2-40B4-BE49-F238E27FC236}">
                <a16:creationId xmlns:a16="http://schemas.microsoft.com/office/drawing/2014/main" id="{40EE6D8C-DEE7-44CF-A500-0F77181D4B43}"/>
              </a:ext>
            </a:extLst>
          </p:cNvPr>
          <p:cNvSpPr txBox="1">
            <a:spLocks/>
          </p:cNvSpPr>
          <p:nvPr/>
        </p:nvSpPr>
        <p:spPr>
          <a:xfrm>
            <a:off x="216042" y="2291114"/>
            <a:ext cx="2913243" cy="33989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600" u="sng" dirty="0"/>
              <a:t>INDEX</a:t>
            </a:r>
          </a:p>
          <a:p>
            <a:endParaRPr lang="es-ES_tradnl" sz="1000" dirty="0"/>
          </a:p>
          <a:p>
            <a:pPr marL="342900" indent="-342900">
              <a:buFont typeface="+mj-lt"/>
              <a:buAutoNum type="arabicPeriod"/>
            </a:pP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Final </a:t>
            </a:r>
            <a:r>
              <a:rPr lang="es-ES_tradnl" sz="1600" b="1" u="sng" dirty="0" err="1">
                <a:solidFill>
                  <a:schemeClr val="accent1">
                    <a:lumMod val="75000"/>
                  </a:schemeClr>
                </a:solidFill>
              </a:rPr>
              <a:t>architecture</a:t>
            </a: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es-ES_tradnl" sz="1600" b="1" u="sng" dirty="0" err="1">
                <a:solidFill>
                  <a:schemeClr val="accent1">
                    <a:lumMod val="75000"/>
                  </a:schemeClr>
                </a:solidFill>
              </a:rPr>
              <a:t>changes</a:t>
            </a:r>
            <a:endParaRPr lang="es-ES_tradnl" sz="1600" b="1" u="sng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ES_tradnl" sz="1600" dirty="0"/>
              <a:t>New </a:t>
            </a:r>
            <a:r>
              <a:rPr lang="es-ES_tradnl" sz="1600" dirty="0" err="1"/>
              <a:t>turn</a:t>
            </a:r>
            <a:r>
              <a:rPr lang="es-ES_tradnl" sz="1600" dirty="0"/>
              <a:t> </a:t>
            </a:r>
            <a:r>
              <a:rPr lang="es-ES_tradnl" sz="1600" dirty="0" err="1"/>
              <a:t>game</a:t>
            </a:r>
            <a:r>
              <a:rPr lang="es-ES_tradnl" sz="1600" dirty="0"/>
              <a:t> </a:t>
            </a:r>
            <a:r>
              <a:rPr lang="es-ES_tradnl" sz="1600" dirty="0" err="1"/>
              <a:t>settings</a:t>
            </a:r>
            <a:endParaRPr lang="es-ES_tradnl" sz="1600" dirty="0"/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Found metal fields to assign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/>
              <a:t>Metal </a:t>
            </a:r>
            <a:r>
              <a:rPr lang="es-ES_tradnl" sz="1600" dirty="0" err="1"/>
              <a:t>field</a:t>
            </a:r>
            <a:r>
              <a:rPr lang="es-ES_tradnl" sz="1600" dirty="0"/>
              <a:t> assignation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/>
              <a:t>New </a:t>
            </a:r>
            <a:r>
              <a:rPr lang="es-ES_tradnl" sz="1600" dirty="0" err="1"/>
              <a:t>turn</a:t>
            </a:r>
            <a:r>
              <a:rPr lang="es-ES_tradnl" sz="1600" dirty="0"/>
              <a:t> </a:t>
            </a:r>
            <a:r>
              <a:rPr lang="es-ES_tradnl" sz="1600" dirty="0" err="1"/>
              <a:t>desired</a:t>
            </a:r>
            <a:r>
              <a:rPr lang="es-ES_tradnl" sz="1600" dirty="0"/>
              <a:t> </a:t>
            </a:r>
            <a:r>
              <a:rPr lang="es-ES_tradnl" sz="1600" dirty="0" err="1"/>
              <a:t>actions</a:t>
            </a:r>
            <a:endParaRPr lang="es-ES_tradnl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089838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 idx="4294967295"/>
          </p:nvPr>
        </p:nvSpPr>
        <p:spPr>
          <a:xfrm>
            <a:off x="1137443" y="1315037"/>
            <a:ext cx="9917113" cy="2662604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algn="ctr"/>
            <a:r>
              <a:rPr lang="es-ES_tradnl" sz="6600" dirty="0"/>
              <a:t>New </a:t>
            </a:r>
            <a:r>
              <a:rPr lang="es-ES_tradnl" sz="6600" dirty="0" err="1"/>
              <a:t>turn</a:t>
            </a:r>
            <a:r>
              <a:rPr lang="es-ES_tradnl" sz="6600" dirty="0"/>
              <a:t> </a:t>
            </a:r>
            <a:r>
              <a:rPr lang="es-ES_tradnl" sz="6600" dirty="0" err="1"/>
              <a:t>game</a:t>
            </a:r>
            <a:r>
              <a:rPr lang="es-ES_tradnl" sz="6600" dirty="0"/>
              <a:t> </a:t>
            </a:r>
            <a:r>
              <a:rPr lang="es-ES_tradnl" sz="6600" dirty="0" err="1"/>
              <a:t>settings</a:t>
            </a:r>
            <a:endParaRPr lang="ca-ES" sz="6600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400" dirty="0" err="1"/>
              <a:t>Multi-agent</a:t>
            </a:r>
            <a:r>
              <a:rPr lang="es-ES" sz="1400" dirty="0"/>
              <a:t> </a:t>
            </a:r>
            <a:r>
              <a:rPr lang="es-ES" sz="1400" dirty="0" err="1"/>
              <a:t>system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2957017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453036" cy="1450757"/>
          </a:xfrm>
        </p:spPr>
        <p:txBody>
          <a:bodyPr/>
          <a:lstStyle/>
          <a:p>
            <a:r>
              <a:rPr lang="es-ES_tradnl" dirty="0"/>
              <a:t>New </a:t>
            </a:r>
            <a:r>
              <a:rPr lang="es-ES_tradnl" dirty="0" err="1"/>
              <a:t>turn</a:t>
            </a:r>
            <a:r>
              <a:rPr lang="es-ES_tradnl" dirty="0"/>
              <a:t> </a:t>
            </a:r>
            <a:r>
              <a:rPr lang="es-ES_tradnl" dirty="0" err="1"/>
              <a:t>game</a:t>
            </a:r>
            <a:r>
              <a:rPr lang="es-ES_tradnl" dirty="0"/>
              <a:t> </a:t>
            </a:r>
            <a:r>
              <a:rPr lang="es-ES_tradnl" dirty="0" err="1"/>
              <a:t>settings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s-ES" sz="1400"/>
              <a:t>Multi-agent system</a:t>
            </a:r>
            <a:endParaRPr lang="es-ES" sz="1400" dirty="0"/>
          </a:p>
        </p:txBody>
      </p:sp>
      <p:sp>
        <p:nvSpPr>
          <p:cNvPr id="98" name="Marcador de contenido 2">
            <a:extLst>
              <a:ext uri="{FF2B5EF4-FFF2-40B4-BE49-F238E27FC236}">
                <a16:creationId xmlns:a16="http://schemas.microsoft.com/office/drawing/2014/main" id="{40EE6D8C-DEE7-44CF-A500-0F77181D4B43}"/>
              </a:ext>
            </a:extLst>
          </p:cNvPr>
          <p:cNvSpPr txBox="1">
            <a:spLocks/>
          </p:cNvSpPr>
          <p:nvPr/>
        </p:nvSpPr>
        <p:spPr>
          <a:xfrm>
            <a:off x="207656" y="2003028"/>
            <a:ext cx="2913243" cy="29867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600" u="sng" dirty="0"/>
              <a:t>INDEX</a:t>
            </a:r>
          </a:p>
          <a:p>
            <a:r>
              <a:rPr lang="es-ES_tradnl" sz="1000" dirty="0"/>
              <a:t>	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Final </a:t>
            </a:r>
            <a:r>
              <a:rPr lang="es-ES_tradnl" sz="1600" dirty="0" err="1">
                <a:solidFill>
                  <a:schemeClr val="tx1"/>
                </a:solidFill>
              </a:rPr>
              <a:t>architecture</a:t>
            </a:r>
            <a:r>
              <a:rPr lang="es-ES_tradnl" sz="1600" dirty="0">
                <a:solidFill>
                  <a:schemeClr val="tx1"/>
                </a:solidFill>
              </a:rPr>
              <a:t> and </a:t>
            </a:r>
            <a:r>
              <a:rPr lang="es-ES_tradnl" sz="1600" dirty="0" err="1">
                <a:solidFill>
                  <a:schemeClr val="tx1"/>
                </a:solidFill>
              </a:rPr>
              <a:t>changes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New </a:t>
            </a:r>
            <a:r>
              <a:rPr lang="es-ES_tradnl" sz="1600" b="1" u="sng" dirty="0" err="1">
                <a:solidFill>
                  <a:schemeClr val="accent1">
                    <a:lumMod val="75000"/>
                  </a:schemeClr>
                </a:solidFill>
              </a:rPr>
              <a:t>turn</a:t>
            </a: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s-ES_tradnl" sz="1600" b="1" u="sng" dirty="0" err="1">
                <a:solidFill>
                  <a:schemeClr val="accent1">
                    <a:lumMod val="75000"/>
                  </a:schemeClr>
                </a:solidFill>
              </a:rPr>
              <a:t>game</a:t>
            </a:r>
            <a:r>
              <a:rPr lang="es-ES_tradnl" sz="1600" b="1" u="sng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s-ES_tradnl" sz="1600" b="1" u="sng" dirty="0" err="1">
                <a:solidFill>
                  <a:schemeClr val="accent1">
                    <a:lumMod val="75000"/>
                  </a:schemeClr>
                </a:solidFill>
              </a:rPr>
              <a:t>settings</a:t>
            </a:r>
            <a:endParaRPr lang="es-ES_tradnl" sz="1600" b="1" u="sng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Found metal fields to assign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/>
              <a:t>Metal </a:t>
            </a:r>
            <a:r>
              <a:rPr lang="es-ES_tradnl" sz="1600" dirty="0" err="1"/>
              <a:t>field</a:t>
            </a:r>
            <a:r>
              <a:rPr lang="es-ES_tradnl" sz="1600" dirty="0"/>
              <a:t> assignation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/>
              <a:t>New </a:t>
            </a:r>
            <a:r>
              <a:rPr lang="es-ES_tradnl" sz="1600" dirty="0" err="1"/>
              <a:t>turn</a:t>
            </a:r>
            <a:r>
              <a:rPr lang="es-ES_tradnl" sz="1600" dirty="0"/>
              <a:t> </a:t>
            </a:r>
            <a:r>
              <a:rPr lang="es-ES_tradnl" sz="1600" dirty="0" err="1"/>
              <a:t>desired</a:t>
            </a:r>
            <a:r>
              <a:rPr lang="es-ES_tradnl" sz="1600" dirty="0"/>
              <a:t> </a:t>
            </a:r>
            <a:r>
              <a:rPr lang="es-ES_tradnl" sz="1600" dirty="0" err="1"/>
              <a:t>actions</a:t>
            </a:r>
            <a:endParaRPr lang="es-ES_tradnl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Results</a:t>
            </a:r>
          </a:p>
        </p:txBody>
      </p:sp>
      <p:sp>
        <p:nvSpPr>
          <p:cNvPr id="26" name="Rectángulo: esquinas redondeadas 25">
            <a:extLst>
              <a:ext uri="{FF2B5EF4-FFF2-40B4-BE49-F238E27FC236}">
                <a16:creationId xmlns:a16="http://schemas.microsoft.com/office/drawing/2014/main" id="{D8E97AA6-F0DE-489D-9A05-F425AEB52307}"/>
              </a:ext>
            </a:extLst>
          </p:cNvPr>
          <p:cNvSpPr/>
          <p:nvPr/>
        </p:nvSpPr>
        <p:spPr>
          <a:xfrm>
            <a:off x="6786644" y="1922024"/>
            <a:ext cx="1331042" cy="122586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System Agent</a:t>
            </a:r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4AA88AC1-C76B-4B5B-B82A-65A6F7A59CF3}"/>
              </a:ext>
            </a:extLst>
          </p:cNvPr>
          <p:cNvSpPr/>
          <p:nvPr/>
        </p:nvSpPr>
        <p:spPr>
          <a:xfrm>
            <a:off x="6786644" y="3721130"/>
            <a:ext cx="1331043" cy="74896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Coordinator Agent</a:t>
            </a:r>
          </a:p>
        </p:txBody>
      </p:sp>
      <p:sp>
        <p:nvSpPr>
          <p:cNvPr id="28" name="Rectángulo: esquinas redondeadas 27">
            <a:extLst>
              <a:ext uri="{FF2B5EF4-FFF2-40B4-BE49-F238E27FC236}">
                <a16:creationId xmlns:a16="http://schemas.microsoft.com/office/drawing/2014/main" id="{9F18D7D7-FC0B-4044-9166-A046C5924777}"/>
              </a:ext>
            </a:extLst>
          </p:cNvPr>
          <p:cNvSpPr/>
          <p:nvPr/>
        </p:nvSpPr>
        <p:spPr>
          <a:xfrm>
            <a:off x="4995061" y="3721130"/>
            <a:ext cx="1168567" cy="748965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Digger coord.</a:t>
            </a:r>
          </a:p>
        </p:txBody>
      </p:sp>
      <p:sp>
        <p:nvSpPr>
          <p:cNvPr id="29" name="Rectángulo: esquinas redondeadas 28">
            <a:extLst>
              <a:ext uri="{FF2B5EF4-FFF2-40B4-BE49-F238E27FC236}">
                <a16:creationId xmlns:a16="http://schemas.microsoft.com/office/drawing/2014/main" id="{1517FEA6-F95D-4ACA-B82E-111775DFBBDA}"/>
              </a:ext>
            </a:extLst>
          </p:cNvPr>
          <p:cNvSpPr/>
          <p:nvPr/>
        </p:nvSpPr>
        <p:spPr>
          <a:xfrm>
            <a:off x="8740703" y="3721130"/>
            <a:ext cx="1349015" cy="748965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Prospector coord.</a:t>
            </a:r>
          </a:p>
        </p:txBody>
      </p: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E2696EAB-EB06-49FD-A0C6-942226B13D84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>
            <a:off x="7452165" y="3147893"/>
            <a:ext cx="1" cy="573237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590F8DB7-D688-430F-A3BD-77DA56E59F27}"/>
              </a:ext>
            </a:extLst>
          </p:cNvPr>
          <p:cNvCxnSpPr>
            <a:stCxn id="27" idx="3"/>
            <a:endCxn id="29" idx="1"/>
          </p:cNvCxnSpPr>
          <p:nvPr/>
        </p:nvCxnSpPr>
        <p:spPr>
          <a:xfrm>
            <a:off x="8117687" y="4095613"/>
            <a:ext cx="623016" cy="0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28EEDEBA-7632-45A3-B549-B21BA2E5727C}"/>
              </a:ext>
            </a:extLst>
          </p:cNvPr>
          <p:cNvCxnSpPr>
            <a:cxnSpLocks/>
          </p:cNvCxnSpPr>
          <p:nvPr/>
        </p:nvCxnSpPr>
        <p:spPr>
          <a:xfrm flipH="1">
            <a:off x="9053260" y="4470095"/>
            <a:ext cx="1" cy="573239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0301E5CE-534E-4316-A446-AB90A79FFA2B}"/>
              </a:ext>
            </a:extLst>
          </p:cNvPr>
          <p:cNvCxnSpPr>
            <a:cxnSpLocks/>
            <a:stCxn id="28" idx="2"/>
          </p:cNvCxnSpPr>
          <p:nvPr/>
        </p:nvCxnSpPr>
        <p:spPr>
          <a:xfrm flipH="1">
            <a:off x="5579344" y="4470095"/>
            <a:ext cx="1" cy="573239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de flecha 33">
            <a:extLst>
              <a:ext uri="{FF2B5EF4-FFF2-40B4-BE49-F238E27FC236}">
                <a16:creationId xmlns:a16="http://schemas.microsoft.com/office/drawing/2014/main" id="{DE6BB026-E84B-4B3D-990E-1B34FAF2B9CD}"/>
              </a:ext>
            </a:extLst>
          </p:cNvPr>
          <p:cNvCxnSpPr>
            <a:cxnSpLocks/>
            <a:stCxn id="27" idx="1"/>
            <a:endCxn id="28" idx="3"/>
          </p:cNvCxnSpPr>
          <p:nvPr/>
        </p:nvCxnSpPr>
        <p:spPr>
          <a:xfrm flipH="1">
            <a:off x="6163628" y="4095613"/>
            <a:ext cx="623016" cy="0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uadroTexto 34">
            <a:extLst>
              <a:ext uri="{FF2B5EF4-FFF2-40B4-BE49-F238E27FC236}">
                <a16:creationId xmlns:a16="http://schemas.microsoft.com/office/drawing/2014/main" id="{9C579DFB-BB33-4ED1-9F0F-4B5D8C7D01D5}"/>
              </a:ext>
            </a:extLst>
          </p:cNvPr>
          <p:cNvSpPr txBox="1"/>
          <p:nvPr/>
        </p:nvSpPr>
        <p:spPr>
          <a:xfrm>
            <a:off x="1016540" y="5219677"/>
            <a:ext cx="170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= </a:t>
            </a:r>
            <a:r>
              <a:rPr lang="es-ES" dirty="0" err="1"/>
              <a:t>Game</a:t>
            </a:r>
            <a:r>
              <a:rPr lang="es-ES" dirty="0"/>
              <a:t> </a:t>
            </a:r>
            <a:r>
              <a:rPr lang="es-ES" dirty="0" err="1"/>
              <a:t>Settings</a:t>
            </a:r>
            <a:endParaRPr lang="es-ES" dirty="0"/>
          </a:p>
        </p:txBody>
      </p:sp>
      <p:cxnSp>
        <p:nvCxnSpPr>
          <p:cNvPr id="36" name="Conector recto de flecha 35">
            <a:extLst>
              <a:ext uri="{FF2B5EF4-FFF2-40B4-BE49-F238E27FC236}">
                <a16:creationId xmlns:a16="http://schemas.microsoft.com/office/drawing/2014/main" id="{C22EC9C7-0C6E-40FC-A08D-27E7243E5046}"/>
              </a:ext>
            </a:extLst>
          </p:cNvPr>
          <p:cNvCxnSpPr>
            <a:cxnSpLocks/>
          </p:cNvCxnSpPr>
          <p:nvPr/>
        </p:nvCxnSpPr>
        <p:spPr>
          <a:xfrm>
            <a:off x="599283" y="5409643"/>
            <a:ext cx="445984" cy="0"/>
          </a:xfrm>
          <a:prstGeom prst="straightConnector1">
            <a:avLst/>
          </a:prstGeom>
          <a:ln w="571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ángulo 36">
            <a:extLst>
              <a:ext uri="{FF2B5EF4-FFF2-40B4-BE49-F238E27FC236}">
                <a16:creationId xmlns:a16="http://schemas.microsoft.com/office/drawing/2014/main" id="{16A64B16-F096-43F7-A604-BBF9ED6B792B}"/>
              </a:ext>
            </a:extLst>
          </p:cNvPr>
          <p:cNvSpPr/>
          <p:nvPr/>
        </p:nvSpPr>
        <p:spPr>
          <a:xfrm>
            <a:off x="207656" y="5124490"/>
            <a:ext cx="2832505" cy="9832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0F89A0B-9828-4849-822C-87FF5C4E616C}"/>
              </a:ext>
            </a:extLst>
          </p:cNvPr>
          <p:cNvSpPr txBox="1"/>
          <p:nvPr/>
        </p:nvSpPr>
        <p:spPr>
          <a:xfrm>
            <a:off x="7467014" y="316713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B8F241F9-68F1-4169-AA5A-2C757B1814ED}"/>
              </a:ext>
            </a:extLst>
          </p:cNvPr>
          <p:cNvSpPr txBox="1"/>
          <p:nvPr/>
        </p:nvSpPr>
        <p:spPr>
          <a:xfrm>
            <a:off x="8278352" y="363449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8C2A6AD1-E668-4AAF-92E5-B415C5B6757B}"/>
              </a:ext>
            </a:extLst>
          </p:cNvPr>
          <p:cNvSpPr txBox="1"/>
          <p:nvPr/>
        </p:nvSpPr>
        <p:spPr>
          <a:xfrm>
            <a:off x="6404626" y="363449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B166F4B9-0525-4162-8F33-13AAD1FE6FB8}"/>
              </a:ext>
            </a:extLst>
          </p:cNvPr>
          <p:cNvSpPr txBox="1"/>
          <p:nvPr/>
        </p:nvSpPr>
        <p:spPr>
          <a:xfrm>
            <a:off x="5247315" y="44787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712F6486-E713-4B2F-BCBE-F9C2AB9D00DD}"/>
              </a:ext>
            </a:extLst>
          </p:cNvPr>
          <p:cNvSpPr txBox="1"/>
          <p:nvPr/>
        </p:nvSpPr>
        <p:spPr>
          <a:xfrm>
            <a:off x="9007931" y="45190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43" name="Rectángulo: esquinas redondeadas 42">
            <a:extLst>
              <a:ext uri="{FF2B5EF4-FFF2-40B4-BE49-F238E27FC236}">
                <a16:creationId xmlns:a16="http://schemas.microsoft.com/office/drawing/2014/main" id="{11127CD0-903F-477B-853A-A3982B57DCAA}"/>
              </a:ext>
            </a:extLst>
          </p:cNvPr>
          <p:cNvSpPr/>
          <p:nvPr/>
        </p:nvSpPr>
        <p:spPr>
          <a:xfrm>
            <a:off x="4995060" y="5043334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44" name="Rectángulo: esquinas redondeadas 43">
            <a:extLst>
              <a:ext uri="{FF2B5EF4-FFF2-40B4-BE49-F238E27FC236}">
                <a16:creationId xmlns:a16="http://schemas.microsoft.com/office/drawing/2014/main" id="{D257BAF6-BF17-454F-9F58-0852B42ACADD}"/>
              </a:ext>
            </a:extLst>
          </p:cNvPr>
          <p:cNvSpPr/>
          <p:nvPr/>
        </p:nvSpPr>
        <p:spPr>
          <a:xfrm>
            <a:off x="5054200" y="5090208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45" name="Rectángulo: esquinas redondeadas 44">
            <a:extLst>
              <a:ext uri="{FF2B5EF4-FFF2-40B4-BE49-F238E27FC236}">
                <a16:creationId xmlns:a16="http://schemas.microsoft.com/office/drawing/2014/main" id="{58E2E4A8-5536-4560-B554-ADEC281E6BDC}"/>
              </a:ext>
            </a:extLst>
          </p:cNvPr>
          <p:cNvSpPr/>
          <p:nvPr/>
        </p:nvSpPr>
        <p:spPr>
          <a:xfrm>
            <a:off x="5103682" y="5124490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46" name="Rectángulo: esquinas redondeadas 45">
            <a:extLst>
              <a:ext uri="{FF2B5EF4-FFF2-40B4-BE49-F238E27FC236}">
                <a16:creationId xmlns:a16="http://schemas.microsoft.com/office/drawing/2014/main" id="{96ABE385-F321-4BFE-941A-0A509B3AE816}"/>
              </a:ext>
            </a:extLst>
          </p:cNvPr>
          <p:cNvSpPr/>
          <p:nvPr/>
        </p:nvSpPr>
        <p:spPr>
          <a:xfrm>
            <a:off x="8740702" y="5043334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Prospectors</a:t>
            </a:r>
          </a:p>
        </p:txBody>
      </p:sp>
      <p:sp>
        <p:nvSpPr>
          <p:cNvPr id="47" name="Rectángulo: esquinas redondeadas 46">
            <a:extLst>
              <a:ext uri="{FF2B5EF4-FFF2-40B4-BE49-F238E27FC236}">
                <a16:creationId xmlns:a16="http://schemas.microsoft.com/office/drawing/2014/main" id="{993AF3CB-C65D-4C5F-8234-F1A1EF3AC58E}"/>
              </a:ext>
            </a:extLst>
          </p:cNvPr>
          <p:cNvSpPr/>
          <p:nvPr/>
        </p:nvSpPr>
        <p:spPr>
          <a:xfrm>
            <a:off x="8810066" y="5090208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Prospectors</a:t>
            </a:r>
          </a:p>
        </p:txBody>
      </p:sp>
      <p:sp>
        <p:nvSpPr>
          <p:cNvPr id="48" name="Rectángulo: esquinas redondeadas 47">
            <a:extLst>
              <a:ext uri="{FF2B5EF4-FFF2-40B4-BE49-F238E27FC236}">
                <a16:creationId xmlns:a16="http://schemas.microsoft.com/office/drawing/2014/main" id="{A6BD193B-AF6E-453B-AAC7-D0B2404E2449}"/>
              </a:ext>
            </a:extLst>
          </p:cNvPr>
          <p:cNvSpPr/>
          <p:nvPr/>
        </p:nvSpPr>
        <p:spPr>
          <a:xfrm>
            <a:off x="8893896" y="5124490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</a:t>
            </a:r>
          </a:p>
        </p:txBody>
      </p:sp>
      <p:cxnSp>
        <p:nvCxnSpPr>
          <p:cNvPr id="49" name="Conector recto de flecha 48">
            <a:extLst>
              <a:ext uri="{FF2B5EF4-FFF2-40B4-BE49-F238E27FC236}">
                <a16:creationId xmlns:a16="http://schemas.microsoft.com/office/drawing/2014/main" id="{99F93FD0-E458-4C56-8309-DE88FEEE5DBC}"/>
              </a:ext>
            </a:extLst>
          </p:cNvPr>
          <p:cNvCxnSpPr/>
          <p:nvPr/>
        </p:nvCxnSpPr>
        <p:spPr>
          <a:xfrm>
            <a:off x="9728033" y="4478754"/>
            <a:ext cx="0" cy="5645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uadroTexto 49">
            <a:extLst>
              <a:ext uri="{FF2B5EF4-FFF2-40B4-BE49-F238E27FC236}">
                <a16:creationId xmlns:a16="http://schemas.microsoft.com/office/drawing/2014/main" id="{98F1EDCB-B21E-4B03-9991-D67DC578D428}"/>
              </a:ext>
            </a:extLst>
          </p:cNvPr>
          <p:cNvSpPr txBox="1"/>
          <p:nvPr/>
        </p:nvSpPr>
        <p:spPr>
          <a:xfrm>
            <a:off x="9726421" y="45223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7143AF04-0329-4078-BABE-AE0EC500795E}"/>
              </a:ext>
            </a:extLst>
          </p:cNvPr>
          <p:cNvSpPr txBox="1"/>
          <p:nvPr/>
        </p:nvSpPr>
        <p:spPr>
          <a:xfrm>
            <a:off x="1045267" y="5657985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= </a:t>
            </a:r>
            <a:r>
              <a:rPr lang="es-ES" dirty="0"/>
              <a:t>Utility map</a:t>
            </a:r>
            <a:endParaRPr lang="es-ES" sz="1000" dirty="0"/>
          </a:p>
        </p:txBody>
      </p:sp>
      <p:cxnSp>
        <p:nvCxnSpPr>
          <p:cNvPr id="52" name="Conector recto de flecha 51">
            <a:extLst>
              <a:ext uri="{FF2B5EF4-FFF2-40B4-BE49-F238E27FC236}">
                <a16:creationId xmlns:a16="http://schemas.microsoft.com/office/drawing/2014/main" id="{08D1684A-FF7F-4D73-9CDC-91B2FD516275}"/>
              </a:ext>
            </a:extLst>
          </p:cNvPr>
          <p:cNvCxnSpPr>
            <a:cxnSpLocks/>
          </p:cNvCxnSpPr>
          <p:nvPr/>
        </p:nvCxnSpPr>
        <p:spPr>
          <a:xfrm>
            <a:off x="570556" y="5855024"/>
            <a:ext cx="445984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195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 idx="4294967295"/>
          </p:nvPr>
        </p:nvSpPr>
        <p:spPr>
          <a:xfrm>
            <a:off x="1137443" y="1315037"/>
            <a:ext cx="9917113" cy="2662604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algn="ctr"/>
            <a:r>
              <a:rPr lang="en-US" sz="6600" dirty="0"/>
              <a:t>Found metal fields to assign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 sz="1400" dirty="0" err="1"/>
              <a:t>Multi-agent</a:t>
            </a:r>
            <a:r>
              <a:rPr lang="es-ES" sz="1400" dirty="0"/>
              <a:t> </a:t>
            </a:r>
            <a:r>
              <a:rPr lang="es-ES" sz="1400" dirty="0" err="1"/>
              <a:t>system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574463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453036" cy="1450757"/>
          </a:xfrm>
        </p:spPr>
        <p:txBody>
          <a:bodyPr/>
          <a:lstStyle/>
          <a:p>
            <a:r>
              <a:rPr lang="en-US" dirty="0"/>
              <a:t>Found metal fields to assign</a:t>
            </a:r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ca-E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ca-E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/>
          <a:lstStyle/>
          <a:p>
            <a:r>
              <a:rPr lang="es-ES" sz="1400"/>
              <a:t>Multi-agent system</a:t>
            </a:r>
            <a:endParaRPr lang="es-ES" sz="1400" dirty="0"/>
          </a:p>
        </p:txBody>
      </p:sp>
      <p:sp>
        <p:nvSpPr>
          <p:cNvPr id="98" name="Marcador de contenido 2">
            <a:extLst>
              <a:ext uri="{FF2B5EF4-FFF2-40B4-BE49-F238E27FC236}">
                <a16:creationId xmlns:a16="http://schemas.microsoft.com/office/drawing/2014/main" id="{40EE6D8C-DEE7-44CF-A500-0F77181D4B43}"/>
              </a:ext>
            </a:extLst>
          </p:cNvPr>
          <p:cNvSpPr txBox="1">
            <a:spLocks/>
          </p:cNvSpPr>
          <p:nvPr/>
        </p:nvSpPr>
        <p:spPr>
          <a:xfrm>
            <a:off x="207656" y="2003028"/>
            <a:ext cx="2913243" cy="298673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600" u="sng" dirty="0"/>
              <a:t>INDEX</a:t>
            </a:r>
          </a:p>
          <a:p>
            <a:r>
              <a:rPr lang="es-ES_tradnl" sz="1000" dirty="0"/>
              <a:t>	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Final </a:t>
            </a:r>
            <a:r>
              <a:rPr lang="es-ES_tradnl" sz="1600" dirty="0" err="1">
                <a:solidFill>
                  <a:schemeClr val="tx1"/>
                </a:solidFill>
              </a:rPr>
              <a:t>architecture</a:t>
            </a:r>
            <a:r>
              <a:rPr lang="es-ES_tradnl" sz="1600" dirty="0">
                <a:solidFill>
                  <a:schemeClr val="tx1"/>
                </a:solidFill>
              </a:rPr>
              <a:t> and </a:t>
            </a:r>
            <a:r>
              <a:rPr lang="es-ES_tradnl" sz="1600" dirty="0" err="1">
                <a:solidFill>
                  <a:schemeClr val="tx1"/>
                </a:solidFill>
              </a:rPr>
              <a:t>changes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s-ES_tradnl" sz="1600" dirty="0">
                <a:solidFill>
                  <a:schemeClr val="tx1"/>
                </a:solidFill>
              </a:rPr>
              <a:t>New </a:t>
            </a:r>
            <a:r>
              <a:rPr lang="es-ES_tradnl" sz="1600" dirty="0" err="1">
                <a:solidFill>
                  <a:schemeClr val="tx1"/>
                </a:solidFill>
              </a:rPr>
              <a:t>turn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game</a:t>
            </a:r>
            <a:r>
              <a:rPr lang="es-ES_tradnl" sz="1600" dirty="0">
                <a:solidFill>
                  <a:schemeClr val="tx1"/>
                </a:solidFill>
              </a:rPr>
              <a:t> </a:t>
            </a:r>
            <a:r>
              <a:rPr lang="es-ES_tradnl" sz="1600" dirty="0" err="1">
                <a:solidFill>
                  <a:schemeClr val="tx1"/>
                </a:solidFill>
              </a:rPr>
              <a:t>settings</a:t>
            </a:r>
            <a:endParaRPr lang="es-ES_tradnl" sz="1600" dirty="0">
              <a:solidFill>
                <a:schemeClr val="tx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b="1" u="sng" dirty="0">
                <a:solidFill>
                  <a:schemeClr val="accent1">
                    <a:lumMod val="75000"/>
                  </a:schemeClr>
                </a:solidFill>
              </a:rPr>
              <a:t>Found metal fields to assign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/>
              <a:t>Metal </a:t>
            </a:r>
            <a:r>
              <a:rPr lang="es-ES_tradnl" sz="1600" dirty="0" err="1"/>
              <a:t>field</a:t>
            </a:r>
            <a:r>
              <a:rPr lang="es-ES_tradnl" sz="1600" dirty="0"/>
              <a:t> assignation</a:t>
            </a:r>
          </a:p>
          <a:p>
            <a:pPr marL="342900" indent="-342900">
              <a:buFont typeface="+mj-lt"/>
              <a:buAutoNum type="arabicPeriod"/>
            </a:pPr>
            <a:r>
              <a:rPr lang="es-ES_tradnl" sz="1600" dirty="0"/>
              <a:t>New </a:t>
            </a:r>
            <a:r>
              <a:rPr lang="es-ES_tradnl" sz="1600" dirty="0" err="1"/>
              <a:t>turn</a:t>
            </a:r>
            <a:r>
              <a:rPr lang="es-ES_tradnl" sz="1600" dirty="0"/>
              <a:t> </a:t>
            </a:r>
            <a:r>
              <a:rPr lang="es-ES_tradnl" sz="1600" dirty="0" err="1"/>
              <a:t>desired</a:t>
            </a:r>
            <a:r>
              <a:rPr lang="es-ES_tradnl" sz="1600" dirty="0"/>
              <a:t> </a:t>
            </a:r>
            <a:r>
              <a:rPr lang="es-ES_tradnl" sz="1600" dirty="0" err="1"/>
              <a:t>actions</a:t>
            </a:r>
            <a:endParaRPr lang="es-ES_tradnl" sz="1600" dirty="0"/>
          </a:p>
          <a:p>
            <a:pPr marL="342900" indent="-342900">
              <a:buFont typeface="+mj-lt"/>
              <a:buAutoNum type="arabicPeriod"/>
            </a:pPr>
            <a:r>
              <a:rPr lang="en-GB" sz="1600" dirty="0"/>
              <a:t>Results</a:t>
            </a:r>
          </a:p>
        </p:txBody>
      </p:sp>
      <p:sp>
        <p:nvSpPr>
          <p:cNvPr id="53" name="Rectángulo: esquinas redondeadas 52">
            <a:extLst>
              <a:ext uri="{FF2B5EF4-FFF2-40B4-BE49-F238E27FC236}">
                <a16:creationId xmlns:a16="http://schemas.microsoft.com/office/drawing/2014/main" id="{27EC9FDA-74EA-46F4-8EFD-0BB87FFB649D}"/>
              </a:ext>
            </a:extLst>
          </p:cNvPr>
          <p:cNvSpPr/>
          <p:nvPr/>
        </p:nvSpPr>
        <p:spPr>
          <a:xfrm>
            <a:off x="6864900" y="2036259"/>
            <a:ext cx="1331042" cy="97394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System Agent</a:t>
            </a:r>
          </a:p>
        </p:txBody>
      </p:sp>
      <p:sp>
        <p:nvSpPr>
          <p:cNvPr id="54" name="Rectángulo: esquinas redondeadas 53">
            <a:extLst>
              <a:ext uri="{FF2B5EF4-FFF2-40B4-BE49-F238E27FC236}">
                <a16:creationId xmlns:a16="http://schemas.microsoft.com/office/drawing/2014/main" id="{BB944560-831F-42D8-B252-A229D88D765B}"/>
              </a:ext>
            </a:extLst>
          </p:cNvPr>
          <p:cNvSpPr/>
          <p:nvPr/>
        </p:nvSpPr>
        <p:spPr>
          <a:xfrm>
            <a:off x="6864900" y="3583436"/>
            <a:ext cx="1331043" cy="74896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Coordinator Agent</a:t>
            </a:r>
          </a:p>
        </p:txBody>
      </p:sp>
      <p:sp>
        <p:nvSpPr>
          <p:cNvPr id="55" name="Rectángulo: esquinas redondeadas 54">
            <a:extLst>
              <a:ext uri="{FF2B5EF4-FFF2-40B4-BE49-F238E27FC236}">
                <a16:creationId xmlns:a16="http://schemas.microsoft.com/office/drawing/2014/main" id="{5BF23E2C-B9F7-491B-82D0-072DAC621EE7}"/>
              </a:ext>
            </a:extLst>
          </p:cNvPr>
          <p:cNvSpPr/>
          <p:nvPr/>
        </p:nvSpPr>
        <p:spPr>
          <a:xfrm>
            <a:off x="5073317" y="3583436"/>
            <a:ext cx="1168567" cy="748965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Digger coord.</a:t>
            </a:r>
          </a:p>
        </p:txBody>
      </p:sp>
      <p:sp>
        <p:nvSpPr>
          <p:cNvPr id="56" name="Rectángulo: esquinas redondeadas 55">
            <a:extLst>
              <a:ext uri="{FF2B5EF4-FFF2-40B4-BE49-F238E27FC236}">
                <a16:creationId xmlns:a16="http://schemas.microsoft.com/office/drawing/2014/main" id="{5DF5C48A-E193-419C-99E1-CDC5696F3BC6}"/>
              </a:ext>
            </a:extLst>
          </p:cNvPr>
          <p:cNvSpPr/>
          <p:nvPr/>
        </p:nvSpPr>
        <p:spPr>
          <a:xfrm>
            <a:off x="8818959" y="3583436"/>
            <a:ext cx="1349015" cy="748965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/>
              <a:t>Prospector coord.</a:t>
            </a:r>
          </a:p>
        </p:txBody>
      </p:sp>
      <p:cxnSp>
        <p:nvCxnSpPr>
          <p:cNvPr id="58" name="Conector recto de flecha 57">
            <a:extLst>
              <a:ext uri="{FF2B5EF4-FFF2-40B4-BE49-F238E27FC236}">
                <a16:creationId xmlns:a16="http://schemas.microsoft.com/office/drawing/2014/main" id="{D54A5587-4167-4EBB-904C-66719499CD89}"/>
              </a:ext>
            </a:extLst>
          </p:cNvPr>
          <p:cNvCxnSpPr>
            <a:cxnSpLocks/>
            <a:endCxn id="56" idx="2"/>
          </p:cNvCxnSpPr>
          <p:nvPr/>
        </p:nvCxnSpPr>
        <p:spPr>
          <a:xfrm flipV="1">
            <a:off x="9493466" y="4332401"/>
            <a:ext cx="1" cy="573239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ector recto de flecha 58">
            <a:extLst>
              <a:ext uri="{FF2B5EF4-FFF2-40B4-BE49-F238E27FC236}">
                <a16:creationId xmlns:a16="http://schemas.microsoft.com/office/drawing/2014/main" id="{3CFDE404-B8C3-45D0-ADCA-7067CA6AE089}"/>
              </a:ext>
            </a:extLst>
          </p:cNvPr>
          <p:cNvCxnSpPr>
            <a:stCxn id="56" idx="1"/>
            <a:endCxn id="54" idx="3"/>
          </p:cNvCxnSpPr>
          <p:nvPr/>
        </p:nvCxnSpPr>
        <p:spPr>
          <a:xfrm flipH="1">
            <a:off x="8195943" y="3957919"/>
            <a:ext cx="623016" cy="0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cto de flecha 59">
            <a:extLst>
              <a:ext uri="{FF2B5EF4-FFF2-40B4-BE49-F238E27FC236}">
                <a16:creationId xmlns:a16="http://schemas.microsoft.com/office/drawing/2014/main" id="{28D08116-6F9F-445B-B3B9-26969CDB6B14}"/>
              </a:ext>
            </a:extLst>
          </p:cNvPr>
          <p:cNvCxnSpPr>
            <a:cxnSpLocks/>
            <a:stCxn id="54" idx="1"/>
            <a:endCxn id="55" idx="3"/>
          </p:cNvCxnSpPr>
          <p:nvPr/>
        </p:nvCxnSpPr>
        <p:spPr>
          <a:xfrm flipH="1">
            <a:off x="6241884" y="3957919"/>
            <a:ext cx="623016" cy="0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CuadroTexto 60">
            <a:extLst>
              <a:ext uri="{FF2B5EF4-FFF2-40B4-BE49-F238E27FC236}">
                <a16:creationId xmlns:a16="http://schemas.microsoft.com/office/drawing/2014/main" id="{BC0F3416-8311-430D-A6A6-030EB0775023}"/>
              </a:ext>
            </a:extLst>
          </p:cNvPr>
          <p:cNvSpPr txBox="1"/>
          <p:nvPr/>
        </p:nvSpPr>
        <p:spPr>
          <a:xfrm>
            <a:off x="6465523" y="357619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3E451F02-D601-4684-8F98-03C83C69CAAE}"/>
              </a:ext>
            </a:extLst>
          </p:cNvPr>
          <p:cNvSpPr txBox="1"/>
          <p:nvPr/>
        </p:nvSpPr>
        <p:spPr>
          <a:xfrm>
            <a:off x="8441706" y="35562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2</a:t>
            </a:r>
          </a:p>
        </p:txBody>
      </p:sp>
      <p:sp>
        <p:nvSpPr>
          <p:cNvPr id="63" name="CuadroTexto 62">
            <a:extLst>
              <a:ext uri="{FF2B5EF4-FFF2-40B4-BE49-F238E27FC236}">
                <a16:creationId xmlns:a16="http://schemas.microsoft.com/office/drawing/2014/main" id="{FD159C99-0916-4847-88FE-FB38F5E7EFBA}"/>
              </a:ext>
            </a:extLst>
          </p:cNvPr>
          <p:cNvSpPr txBox="1"/>
          <p:nvPr/>
        </p:nvSpPr>
        <p:spPr>
          <a:xfrm>
            <a:off x="9529034" y="443435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1</a:t>
            </a:r>
          </a:p>
        </p:txBody>
      </p:sp>
      <p:sp>
        <p:nvSpPr>
          <p:cNvPr id="64" name="Rectángulo: esquinas redondeadas 63">
            <a:extLst>
              <a:ext uri="{FF2B5EF4-FFF2-40B4-BE49-F238E27FC236}">
                <a16:creationId xmlns:a16="http://schemas.microsoft.com/office/drawing/2014/main" id="{A1FCF8E0-AEB0-465D-AFC9-75858CF66820}"/>
              </a:ext>
            </a:extLst>
          </p:cNvPr>
          <p:cNvSpPr/>
          <p:nvPr/>
        </p:nvSpPr>
        <p:spPr>
          <a:xfrm>
            <a:off x="5073316" y="4905640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66" name="Rectángulo: esquinas redondeadas 65">
            <a:extLst>
              <a:ext uri="{FF2B5EF4-FFF2-40B4-BE49-F238E27FC236}">
                <a16:creationId xmlns:a16="http://schemas.microsoft.com/office/drawing/2014/main" id="{C2051DE2-E775-406C-9F56-6AD448B9D303}"/>
              </a:ext>
            </a:extLst>
          </p:cNvPr>
          <p:cNvSpPr/>
          <p:nvPr/>
        </p:nvSpPr>
        <p:spPr>
          <a:xfrm>
            <a:off x="5132456" y="4952514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67" name="Rectángulo: esquinas redondeadas 66">
            <a:extLst>
              <a:ext uri="{FF2B5EF4-FFF2-40B4-BE49-F238E27FC236}">
                <a16:creationId xmlns:a16="http://schemas.microsoft.com/office/drawing/2014/main" id="{1910747C-719E-442D-9DDA-CF8581A1C67C}"/>
              </a:ext>
            </a:extLst>
          </p:cNvPr>
          <p:cNvSpPr/>
          <p:nvPr/>
        </p:nvSpPr>
        <p:spPr>
          <a:xfrm>
            <a:off x="5181938" y="4986796"/>
            <a:ext cx="1168567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Digger</a:t>
            </a:r>
          </a:p>
        </p:txBody>
      </p:sp>
      <p:sp>
        <p:nvSpPr>
          <p:cNvPr id="68" name="Rectángulo: esquinas redondeadas 67">
            <a:extLst>
              <a:ext uri="{FF2B5EF4-FFF2-40B4-BE49-F238E27FC236}">
                <a16:creationId xmlns:a16="http://schemas.microsoft.com/office/drawing/2014/main" id="{25016481-D1E1-4FF8-A845-0B9F0FEF8FFA}"/>
              </a:ext>
            </a:extLst>
          </p:cNvPr>
          <p:cNvSpPr/>
          <p:nvPr/>
        </p:nvSpPr>
        <p:spPr>
          <a:xfrm>
            <a:off x="8818958" y="4905640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Prospectors</a:t>
            </a:r>
          </a:p>
        </p:txBody>
      </p:sp>
      <p:sp>
        <p:nvSpPr>
          <p:cNvPr id="69" name="Rectángulo: esquinas redondeadas 68">
            <a:extLst>
              <a:ext uri="{FF2B5EF4-FFF2-40B4-BE49-F238E27FC236}">
                <a16:creationId xmlns:a16="http://schemas.microsoft.com/office/drawing/2014/main" id="{99A0BC12-BF16-4EE4-8D2B-4997493892CF}"/>
              </a:ext>
            </a:extLst>
          </p:cNvPr>
          <p:cNvSpPr/>
          <p:nvPr/>
        </p:nvSpPr>
        <p:spPr>
          <a:xfrm>
            <a:off x="8888322" y="4952514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Prospectors</a:t>
            </a:r>
          </a:p>
        </p:txBody>
      </p:sp>
      <p:sp>
        <p:nvSpPr>
          <p:cNvPr id="70" name="Rectángulo: esquinas redondeadas 69">
            <a:extLst>
              <a:ext uri="{FF2B5EF4-FFF2-40B4-BE49-F238E27FC236}">
                <a16:creationId xmlns:a16="http://schemas.microsoft.com/office/drawing/2014/main" id="{BDF4DC20-14C7-493B-BC05-1A9F46BD6C44}"/>
              </a:ext>
            </a:extLst>
          </p:cNvPr>
          <p:cNvSpPr/>
          <p:nvPr/>
        </p:nvSpPr>
        <p:spPr>
          <a:xfrm>
            <a:off x="8972152" y="4986796"/>
            <a:ext cx="1349016" cy="74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S" dirty="0">
                <a:solidFill>
                  <a:schemeClr val="tx1"/>
                </a:solidFill>
              </a:rPr>
              <a:t>Prospector</a:t>
            </a:r>
          </a:p>
        </p:txBody>
      </p:sp>
      <p:sp>
        <p:nvSpPr>
          <p:cNvPr id="71" name="CuadroTexto 70">
            <a:extLst>
              <a:ext uri="{FF2B5EF4-FFF2-40B4-BE49-F238E27FC236}">
                <a16:creationId xmlns:a16="http://schemas.microsoft.com/office/drawing/2014/main" id="{0065390C-7974-4038-A34C-B337F545F0BF}"/>
              </a:ext>
            </a:extLst>
          </p:cNvPr>
          <p:cNvSpPr txBox="1"/>
          <p:nvPr/>
        </p:nvSpPr>
        <p:spPr>
          <a:xfrm>
            <a:off x="755239" y="5208786"/>
            <a:ext cx="1584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= </a:t>
            </a:r>
            <a:r>
              <a:rPr lang="es-ES" dirty="0"/>
              <a:t>found metals</a:t>
            </a:r>
          </a:p>
        </p:txBody>
      </p:sp>
      <p:cxnSp>
        <p:nvCxnSpPr>
          <p:cNvPr id="72" name="Conector recto de flecha 71">
            <a:extLst>
              <a:ext uri="{FF2B5EF4-FFF2-40B4-BE49-F238E27FC236}">
                <a16:creationId xmlns:a16="http://schemas.microsoft.com/office/drawing/2014/main" id="{63D46BB7-EAD9-4F2C-A048-87C6E0870229}"/>
              </a:ext>
            </a:extLst>
          </p:cNvPr>
          <p:cNvCxnSpPr>
            <a:cxnSpLocks/>
          </p:cNvCxnSpPr>
          <p:nvPr/>
        </p:nvCxnSpPr>
        <p:spPr>
          <a:xfrm>
            <a:off x="309255" y="5393452"/>
            <a:ext cx="445984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ángulo 72">
            <a:extLst>
              <a:ext uri="{FF2B5EF4-FFF2-40B4-BE49-F238E27FC236}">
                <a16:creationId xmlns:a16="http://schemas.microsoft.com/office/drawing/2014/main" id="{BB3AF532-30C2-4140-A0C4-FD5596B70519}"/>
              </a:ext>
            </a:extLst>
          </p:cNvPr>
          <p:cNvSpPr/>
          <p:nvPr/>
        </p:nvSpPr>
        <p:spPr>
          <a:xfrm>
            <a:off x="207656" y="5160659"/>
            <a:ext cx="2391824" cy="82517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93E34C11-2358-4110-8274-A6ED6789B103}"/>
              </a:ext>
            </a:extLst>
          </p:cNvPr>
          <p:cNvSpPr txBox="1"/>
          <p:nvPr/>
        </p:nvSpPr>
        <p:spPr>
          <a:xfrm>
            <a:off x="745382" y="5553330"/>
            <a:ext cx="1854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= </a:t>
            </a:r>
            <a:r>
              <a:rPr lang="es-ES" dirty="0"/>
              <a:t>all found metals</a:t>
            </a:r>
          </a:p>
        </p:txBody>
      </p:sp>
      <p:cxnSp>
        <p:nvCxnSpPr>
          <p:cNvPr id="75" name="Conector recto de flecha 74">
            <a:extLst>
              <a:ext uri="{FF2B5EF4-FFF2-40B4-BE49-F238E27FC236}">
                <a16:creationId xmlns:a16="http://schemas.microsoft.com/office/drawing/2014/main" id="{B25268A3-A971-481B-BEAC-4DBF288F89E6}"/>
              </a:ext>
            </a:extLst>
          </p:cNvPr>
          <p:cNvCxnSpPr>
            <a:cxnSpLocks/>
          </p:cNvCxnSpPr>
          <p:nvPr/>
        </p:nvCxnSpPr>
        <p:spPr>
          <a:xfrm>
            <a:off x="309255" y="5737996"/>
            <a:ext cx="445984" cy="0"/>
          </a:xfrm>
          <a:prstGeom prst="straightConnector1">
            <a:avLst/>
          </a:prstGeom>
          <a:ln w="5715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de flecha 75">
            <a:extLst>
              <a:ext uri="{FF2B5EF4-FFF2-40B4-BE49-F238E27FC236}">
                <a16:creationId xmlns:a16="http://schemas.microsoft.com/office/drawing/2014/main" id="{AAF36E7B-6594-447C-99F1-9F5010F803AB}"/>
              </a:ext>
            </a:extLst>
          </p:cNvPr>
          <p:cNvCxnSpPr>
            <a:cxnSpLocks/>
          </p:cNvCxnSpPr>
          <p:nvPr/>
        </p:nvCxnSpPr>
        <p:spPr>
          <a:xfrm>
            <a:off x="299398" y="5393452"/>
            <a:ext cx="455841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82219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368</TotalTime>
  <Words>388</Words>
  <Application>Microsoft Office PowerPoint</Application>
  <PresentationFormat>Panorámica</PresentationFormat>
  <Paragraphs>261</Paragraphs>
  <Slides>18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Wingdings</vt:lpstr>
      <vt:lpstr>Retrospección</vt:lpstr>
      <vt:lpstr>Final implementation of the practical exercise</vt:lpstr>
      <vt:lpstr>Index</vt:lpstr>
      <vt:lpstr>Final architecture and changes</vt:lpstr>
      <vt:lpstr>Important changes with regard to the design</vt:lpstr>
      <vt:lpstr>Multi-Agent System final architecture</vt:lpstr>
      <vt:lpstr>New turn game settings</vt:lpstr>
      <vt:lpstr>New turn game settings</vt:lpstr>
      <vt:lpstr>Found metal fields to assign</vt:lpstr>
      <vt:lpstr>Found metal fields to assign</vt:lpstr>
      <vt:lpstr>Metal field assignation</vt:lpstr>
      <vt:lpstr>Metal field assignation</vt:lpstr>
      <vt:lpstr>New turn desired actions</vt:lpstr>
      <vt:lpstr>New turn desired actions</vt:lpstr>
      <vt:lpstr>Results</vt:lpstr>
      <vt:lpstr>Results</vt:lpstr>
      <vt:lpstr>Results: emergent behavior</vt:lpstr>
      <vt:lpstr>Presentación de PowerPoint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 ANALYSIS</dc:title>
  <dc:creator>Josep Famadas</dc:creator>
  <cp:lastModifiedBy>Josep Famadas</cp:lastModifiedBy>
  <cp:revision>40</cp:revision>
  <dcterms:modified xsi:type="dcterms:W3CDTF">2018-01-31T23:34:15Z</dcterms:modified>
</cp:coreProperties>
</file>